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60" r:id="rId5"/>
  </p:sldMasterIdLst>
  <p:notesMasterIdLst>
    <p:notesMasterId r:id="rId135"/>
  </p:notesMasterIdLst>
  <p:handoutMasterIdLst>
    <p:handoutMasterId r:id="rId136"/>
  </p:handoutMasterIdLst>
  <p:sldIdLst>
    <p:sldId id="258"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6" r:id="rId79"/>
    <p:sldId id="337" r:id="rId80"/>
    <p:sldId id="338" r:id="rId81"/>
    <p:sldId id="340" r:id="rId82"/>
    <p:sldId id="341" r:id="rId83"/>
    <p:sldId id="342" r:id="rId84"/>
    <p:sldId id="343" r:id="rId85"/>
    <p:sldId id="344" r:id="rId86"/>
    <p:sldId id="345" r:id="rId87"/>
    <p:sldId id="346" r:id="rId88"/>
    <p:sldId id="347" r:id="rId89"/>
    <p:sldId id="348" r:id="rId90"/>
    <p:sldId id="349" r:id="rId91"/>
    <p:sldId id="350" r:id="rId92"/>
    <p:sldId id="339" r:id="rId93"/>
    <p:sldId id="351" r:id="rId94"/>
    <p:sldId id="353" r:id="rId95"/>
    <p:sldId id="357" r:id="rId96"/>
    <p:sldId id="356" r:id="rId97"/>
    <p:sldId id="352" r:id="rId98"/>
    <p:sldId id="358" r:id="rId99"/>
    <p:sldId id="354" r:id="rId100"/>
    <p:sldId id="355"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3"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2C0CA4-CB9B-46E2-BD0C-1D52F1D05ADC}">
          <p14:sldIdLst>
            <p14:sldId id="258"/>
            <p14:sldId id="260"/>
            <p14:sldId id="261"/>
          </p14:sldIdLst>
        </p14:section>
        <p14:section name="What Is Technical Debt" id="{4607E5D5-58B7-461C-AE10-A800098BCEF9}">
          <p14:sldIdLst>
            <p14:sldId id="262"/>
            <p14:sldId id="263"/>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9"/>
            <p14:sldId id="290"/>
            <p14:sldId id="291"/>
            <p14:sldId id="292"/>
            <p14:sldId id="293"/>
            <p14:sldId id="294"/>
            <p14:sldId id="295"/>
            <p14:sldId id="296"/>
            <p14:sldId id="297"/>
            <p14:sldId id="298"/>
            <p14:sldId id="299"/>
            <p14:sldId id="300"/>
          </p14:sldIdLst>
        </p14:section>
        <p14:section name="Pros and Cons of Technical Debt" id="{7D041ACD-E546-48D6-A58D-CD68FA933D8B}">
          <p14:sldIdLst>
            <p14:sldId id="301"/>
            <p14:sldId id="302"/>
            <p14:sldId id="303"/>
          </p14:sldIdLst>
        </p14:section>
        <p14:section name="What Causes Technical Debt?" id="{99F42629-D791-41D5-8EA7-83967306FD1A}">
          <p14:sldIdLst>
            <p14:sldId id="304"/>
            <p14:sldId id="305"/>
            <p14:sldId id="306"/>
            <p14:sldId id="308"/>
            <p14:sldId id="309"/>
            <p14:sldId id="310"/>
            <p14:sldId id="311"/>
            <p14:sldId id="312"/>
            <p14:sldId id="313"/>
            <p14:sldId id="314"/>
            <p14:sldId id="315"/>
            <p14:sldId id="316"/>
            <p14:sldId id="317"/>
            <p14:sldId id="318"/>
            <p14:sldId id="319"/>
            <p14:sldId id="320"/>
          </p14:sldIdLst>
        </p14:section>
        <p14:section name="Types of Technical Debt" id="{A0567CAB-AA73-4848-9469-830C8B24D213}">
          <p14:sldIdLst>
            <p14:sldId id="321"/>
            <p14:sldId id="322"/>
            <p14:sldId id="323"/>
            <p14:sldId id="324"/>
            <p14:sldId id="325"/>
            <p14:sldId id="326"/>
            <p14:sldId id="327"/>
            <p14:sldId id="328"/>
            <p14:sldId id="329"/>
            <p14:sldId id="330"/>
            <p14:sldId id="331"/>
            <p14:sldId id="332"/>
            <p14:sldId id="333"/>
            <p14:sldId id="334"/>
            <p14:sldId id="336"/>
          </p14:sldIdLst>
        </p14:section>
        <p14:section name="Technical Debt Identification" id="{B5FEF7D4-88EC-429A-942C-29BF4B0699E9}">
          <p14:sldIdLst>
            <p14:sldId id="337"/>
            <p14:sldId id="338"/>
            <p14:sldId id="340"/>
            <p14:sldId id="341"/>
            <p14:sldId id="342"/>
            <p14:sldId id="343"/>
            <p14:sldId id="344"/>
            <p14:sldId id="345"/>
            <p14:sldId id="346"/>
            <p14:sldId id="347"/>
            <p14:sldId id="348"/>
            <p14:sldId id="349"/>
            <p14:sldId id="350"/>
            <p14:sldId id="339"/>
          </p14:sldIdLst>
        </p14:section>
        <p14:section name="Opportunities to Identify Technical Debt" id="{E022F344-4BCF-4335-A47D-9A6B74EDA8C3}">
          <p14:sldIdLst>
            <p14:sldId id="351"/>
            <p14:sldId id="353"/>
            <p14:sldId id="357"/>
            <p14:sldId id="356"/>
            <p14:sldId id="352"/>
            <p14:sldId id="358"/>
            <p14:sldId id="354"/>
            <p14:sldId id="355"/>
            <p14:sldId id="359"/>
          </p14:sldIdLst>
        </p14:section>
        <p14:section name="Recoding Technical Debt" id="{70AB14FB-A562-4725-BC2C-D3FDFE728E5D}">
          <p14:sldIdLst>
            <p14:sldId id="360"/>
            <p14:sldId id="361"/>
            <p14:sldId id="362"/>
            <p14:sldId id="363"/>
            <p14:sldId id="364"/>
            <p14:sldId id="365"/>
          </p14:sldIdLst>
        </p14:section>
        <p14:section name="Tracking Technical Debt" id="{E5AFEAA3-07C3-40ED-94CE-56E5B7242457}">
          <p14:sldIdLst>
            <p14:sldId id="366"/>
            <p14:sldId id="367"/>
            <p14:sldId id="368"/>
            <p14:sldId id="369"/>
            <p14:sldId id="370"/>
            <p14:sldId id="373"/>
            <p14:sldId id="375"/>
            <p14:sldId id="376"/>
            <p14:sldId id="377"/>
            <p14:sldId id="378"/>
            <p14:sldId id="379"/>
          </p14:sldIdLst>
        </p14:section>
        <p14:section name="Technical Debt Ratio" id="{92B95942-BDF5-41D1-B357-B8F6618AAA11}">
          <p14:sldIdLst>
            <p14:sldId id="380"/>
            <p14:sldId id="381"/>
            <p14:sldId id="382"/>
            <p14:sldId id="383"/>
            <p14:sldId id="384"/>
          </p14:sldIdLst>
        </p14:section>
        <p14:section name="Summary" id="{13355CCB-94BC-448A-ACCE-4B3E7B24E75A}">
          <p14:sldIdLst>
            <p14:sldId id="385"/>
            <p14:sldId id="386"/>
            <p14:sldId id="387"/>
            <p14:sldId id="388"/>
            <p14:sldId id="389"/>
            <p14:sldId id="390"/>
            <p14:sldId id="391"/>
            <p14:sldId id="392"/>
            <p14:sldId id="393"/>
            <p14:sldId id="394"/>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5" autoAdjust="0"/>
    <p:restoredTop sz="85664" autoAdjust="0"/>
  </p:normalViewPr>
  <p:slideViewPr>
    <p:cSldViewPr>
      <p:cViewPr varScale="1">
        <p:scale>
          <a:sx n="125" d="100"/>
          <a:sy n="125" d="100"/>
        </p:scale>
        <p:origin x="726" y="9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24"/>
    </p:cViewPr>
  </p:sorterViewPr>
  <p:notesViewPr>
    <p:cSldViewPr>
      <p:cViewPr varScale="1">
        <p:scale>
          <a:sx n="66" d="100"/>
          <a:sy n="66" d="100"/>
        </p:scale>
        <p:origin x="313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Austin 2022</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had to find new developers to replace those who had left, which added to their difficulties.</a:t>
            </a:r>
          </a:p>
        </p:txBody>
      </p:sp>
    </p:spTree>
    <p:extLst>
      <p:ext uri="{BB962C8B-B14F-4D97-AF65-F5344CB8AC3E}">
        <p14:creationId xmlns:p14="http://schemas.microsoft.com/office/powerpoint/2010/main" val="3753517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then on, the team was more careful to follow best practices and avoid technical debt.  They learned the hard way about the importance of taking the time to do things right, even if it means delivering the project a little late.  They also made sure to prioritize their health and well-being, so that could continue to deliver high-quality software for their clients.</a:t>
            </a:r>
          </a:p>
        </p:txBody>
      </p:sp>
    </p:spTree>
    <p:extLst>
      <p:ext uri="{BB962C8B-B14F-4D97-AF65-F5344CB8AC3E}">
        <p14:creationId xmlns:p14="http://schemas.microsoft.com/office/powerpoint/2010/main" val="286722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“Shipping first-time code is like going into debt.  A little debt speeds development so long as it is paid back promptly with a rewrite. Objects make the cost of this transaction tolerable. </a:t>
            </a:r>
          </a:p>
        </p:txBody>
      </p:sp>
    </p:spTree>
    <p:extLst>
      <p:ext uri="{BB962C8B-B14F-4D97-AF65-F5344CB8AC3E}">
        <p14:creationId xmlns:p14="http://schemas.microsoft.com/office/powerpoint/2010/main" val="657301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danger occurs when the debt is not repaid.</a:t>
            </a:r>
          </a:p>
        </p:txBody>
      </p:sp>
    </p:spTree>
    <p:extLst>
      <p:ext uri="{BB962C8B-B14F-4D97-AF65-F5344CB8AC3E}">
        <p14:creationId xmlns:p14="http://schemas.microsoft.com/office/powerpoint/2010/main" val="1160200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minute spent on not-quite-right code counts as interest on that debt.</a:t>
            </a:r>
          </a:p>
        </p:txBody>
      </p:sp>
    </p:spTree>
    <p:extLst>
      <p:ext uri="{BB962C8B-B14F-4D97-AF65-F5344CB8AC3E}">
        <p14:creationId xmlns:p14="http://schemas.microsoft.com/office/powerpoint/2010/main" val="22688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Entire engineering organizations can be brought to a stand-still under the debt load of an unconsolidated implementation, object-oriented or otherwise."</a:t>
            </a:r>
          </a:p>
        </p:txBody>
      </p:sp>
    </p:spTree>
    <p:extLst>
      <p:ext uri="{BB962C8B-B14F-4D97-AF65-F5344CB8AC3E}">
        <p14:creationId xmlns:p14="http://schemas.microsoft.com/office/powerpoint/2010/main" val="282984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a:t>
            </a:r>
          </a:p>
        </p:txBody>
      </p:sp>
    </p:spTree>
    <p:extLst>
      <p:ext uri="{BB962C8B-B14F-4D97-AF65-F5344CB8AC3E}">
        <p14:creationId xmlns:p14="http://schemas.microsoft.com/office/powerpoint/2010/main" val="263143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and dirty way sets us up with a technical debt, which is similar to a financial debt.  Like a financial debt, the technical debt</a:t>
            </a:r>
          </a:p>
        </p:txBody>
      </p:sp>
    </p:spTree>
    <p:extLst>
      <p:ext uri="{BB962C8B-B14F-4D97-AF65-F5344CB8AC3E}">
        <p14:creationId xmlns:p14="http://schemas.microsoft.com/office/powerpoint/2010/main" val="249568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incurs interest payments, which come in the form of the </a:t>
            </a:r>
          </a:p>
        </p:txBody>
      </p:sp>
    </p:spTree>
    <p:extLst>
      <p:ext uri="{BB962C8B-B14F-4D97-AF65-F5344CB8AC3E}">
        <p14:creationId xmlns:p14="http://schemas.microsoft.com/office/powerpoint/2010/main" val="1427188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effort that we have to do in future development.</a:t>
            </a:r>
          </a:p>
        </p:txBody>
      </p:sp>
    </p:spTree>
    <p:extLst>
      <p:ext uri="{BB962C8B-B14F-4D97-AF65-F5344CB8AC3E}">
        <p14:creationId xmlns:p14="http://schemas.microsoft.com/office/powerpoint/2010/main" val="211882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software development team that was working on a project for a big client.  The project was complex, and the deadline was tight, so the team decided to take shortcuts and make quick fixes instead of following best practices.</a:t>
            </a:r>
          </a:p>
          <a:p>
            <a:endParaRPr lang="en-US" dirty="0"/>
          </a:p>
          <a:p>
            <a:r>
              <a:rPr lang="en-US" dirty="0"/>
              <a:t>At first, everything seemed to be going well.  The project was delivered on time and the client was happy with the results.</a:t>
            </a:r>
          </a:p>
          <a:p>
            <a:endParaRPr lang="en-US" dirty="0"/>
          </a:p>
          <a:p>
            <a:r>
              <a:rPr lang="en-US" dirty="0"/>
              <a:t>However, as time went on,</a:t>
            </a:r>
          </a:p>
        </p:txBody>
      </p:sp>
    </p:spTree>
    <p:extLst>
      <p:ext uri="{BB962C8B-B14F-4D97-AF65-F5344CB8AC3E}">
        <p14:creationId xmlns:p14="http://schemas.microsoft.com/office/powerpoint/2010/main" val="2286108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p:txBody>
      </p:sp>
    </p:spTree>
    <p:extLst>
      <p:ext uri="{BB962C8B-B14F-4D97-AF65-F5344CB8AC3E}">
        <p14:creationId xmlns:p14="http://schemas.microsoft.com/office/powerpoint/2010/main" val="2766832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rework caused by</a:t>
            </a:r>
          </a:p>
        </p:txBody>
      </p:sp>
    </p:spTree>
    <p:extLst>
      <p:ext uri="{BB962C8B-B14F-4D97-AF65-F5344CB8AC3E}">
        <p14:creationId xmlns:p14="http://schemas.microsoft.com/office/powerpoint/2010/main" val="32615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an easy (limited) solution now instead of using a</a:t>
            </a:r>
          </a:p>
        </p:txBody>
      </p:sp>
    </p:spTree>
    <p:extLst>
      <p:ext uri="{BB962C8B-B14F-4D97-AF65-F5344CB8AC3E}">
        <p14:creationId xmlns:p14="http://schemas.microsoft.com/office/powerpoint/2010/main" val="3406818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approach that would take longer</a:t>
            </a:r>
          </a:p>
        </p:txBody>
      </p:sp>
    </p:spTree>
    <p:extLst>
      <p:ext uri="{BB962C8B-B14F-4D97-AF65-F5344CB8AC3E}">
        <p14:creationId xmlns:p14="http://schemas.microsoft.com/office/powerpoint/2010/main" val="122588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everything.</a:t>
            </a:r>
          </a:p>
        </p:txBody>
      </p:sp>
    </p:spTree>
    <p:extLst>
      <p:ext uri="{BB962C8B-B14F-4D97-AF65-F5344CB8AC3E}">
        <p14:creationId xmlns:p14="http://schemas.microsoft.com/office/powerpoint/2010/main" val="1026187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starting having two different permissions for a specific action, like one kind of user can see a report and the other cannot.  The development team considers whether to create a full-fledged permission system, using a nice set of design patterns for it.  But at this point it really looks like over-engineering.  One method in the business logic and one in the presentation layer will do.</a:t>
            </a:r>
          </a:p>
        </p:txBody>
      </p:sp>
    </p:spTree>
    <p:extLst>
      <p:ext uri="{BB962C8B-B14F-4D97-AF65-F5344CB8AC3E}">
        <p14:creationId xmlns:p14="http://schemas.microsoft.com/office/powerpoint/2010/main" val="4250946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time later another things requires the differentiation of users, and then another, and another.  At this point, the developers realized that the code is starting to get messy, and the solution is to refactor the code to have a decent permission system.  But this refactoring will take time than just adding another method  But will simplify the code and make future permissions to be added one line of code, or even by just adding a row in the database.</a:t>
            </a:r>
          </a:p>
        </p:txBody>
      </p:sp>
    </p:spTree>
    <p:extLst>
      <p:ext uri="{BB962C8B-B14F-4D97-AF65-F5344CB8AC3E}">
        <p14:creationId xmlns:p14="http://schemas.microsoft.com/office/powerpoint/2010/main" val="345853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company has the opportunity to add five customer in a week, but really need another permission change in a couple of days.</a:t>
            </a:r>
          </a:p>
          <a:p>
            <a:endParaRPr lang="en-US" dirty="0"/>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because this will make five potential customers sign a contract this week, rather than next week, or maybe never, if they dislike the fact that the company haven’t done their only request.</a:t>
            </a:r>
          </a:p>
        </p:txBody>
      </p:sp>
    </p:spTree>
    <p:extLst>
      <p:ext uri="{BB962C8B-B14F-4D97-AF65-F5344CB8AC3E}">
        <p14:creationId xmlns:p14="http://schemas.microsoft.com/office/powerpoint/2010/main" val="3941040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9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a:p>
            <a:endParaRPr lang="en-US" dirty="0"/>
          </a:p>
        </p:txBody>
      </p:sp>
    </p:spTree>
    <p:extLst>
      <p:ext uri="{BB962C8B-B14F-4D97-AF65-F5344CB8AC3E}">
        <p14:creationId xmlns:p14="http://schemas.microsoft.com/office/powerpoint/2010/main" val="6685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realized that the shortcuts they had taken were causing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was difficult to read and maintain, which made it time-consuming and expensive to fix bugs.  The team also realized that they had neglected to properly document the code,</a:t>
            </a:r>
          </a:p>
        </p:txBody>
      </p:sp>
    </p:spTree>
    <p:extLst>
      <p:ext uri="{BB962C8B-B14F-4D97-AF65-F5344CB8AC3E}">
        <p14:creationId xmlns:p14="http://schemas.microsoft.com/office/powerpoint/2010/main" val="2725967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5043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p:txBody>
      </p:sp>
    </p:spTree>
    <p:extLst>
      <p:ext uri="{BB962C8B-B14F-4D97-AF65-F5344CB8AC3E}">
        <p14:creationId xmlns:p14="http://schemas.microsoft.com/office/powerpoint/2010/main" val="2588876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p:txBody>
      </p:sp>
    </p:spTree>
    <p:extLst>
      <p:ext uri="{BB962C8B-B14F-4D97-AF65-F5344CB8AC3E}">
        <p14:creationId xmlns:p14="http://schemas.microsoft.com/office/powerpoint/2010/main" val="2135858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p:txBody>
      </p:sp>
    </p:spTree>
    <p:extLst>
      <p:ext uri="{BB962C8B-B14F-4D97-AF65-F5344CB8AC3E}">
        <p14:creationId xmlns:p14="http://schemas.microsoft.com/office/powerpoint/2010/main" val="3305210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p:txBody>
      </p:sp>
    </p:spTree>
    <p:extLst>
      <p:ext uri="{BB962C8B-B14F-4D97-AF65-F5344CB8AC3E}">
        <p14:creationId xmlns:p14="http://schemas.microsoft.com/office/powerpoint/2010/main" val="190617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Tree>
    <p:extLst>
      <p:ext uri="{BB962C8B-B14F-4D97-AF65-F5344CB8AC3E}">
        <p14:creationId xmlns:p14="http://schemas.microsoft.com/office/powerpoint/2010/main" val="3603850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p:txBody>
      </p:sp>
    </p:spTree>
    <p:extLst>
      <p:ext uri="{BB962C8B-B14F-4D97-AF65-F5344CB8AC3E}">
        <p14:creationId xmlns:p14="http://schemas.microsoft.com/office/powerpoint/2010/main" val="1638585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p:txBody>
      </p:sp>
    </p:spTree>
    <p:extLst>
      <p:ext uri="{BB962C8B-B14F-4D97-AF65-F5344CB8AC3E}">
        <p14:creationId xmlns:p14="http://schemas.microsoft.com/office/powerpoint/2010/main" val="1927504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p:txBody>
      </p:sp>
    </p:spTree>
    <p:extLst>
      <p:ext uri="{BB962C8B-B14F-4D97-AF65-F5344CB8AC3E}">
        <p14:creationId xmlns:p14="http://schemas.microsoft.com/office/powerpoint/2010/main" val="915922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p:txBody>
      </p:sp>
    </p:spTree>
    <p:extLst>
      <p:ext uri="{BB962C8B-B14F-4D97-AF65-F5344CB8AC3E}">
        <p14:creationId xmlns:p14="http://schemas.microsoft.com/office/powerpoint/2010/main" val="1596872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made it difficult for new developers to understand how the system worked.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the team had not done enough testing, which resulted in a high number of bugs.  And the architecture of the system was overly complex, which made it difficult to make changes without breaking other parts of the system.</a:t>
            </a:r>
          </a:p>
        </p:txBody>
      </p:sp>
    </p:spTree>
    <p:extLst>
      <p:ext uri="{BB962C8B-B14F-4D97-AF65-F5344CB8AC3E}">
        <p14:creationId xmlns:p14="http://schemas.microsoft.com/office/powerpoint/2010/main" val="3717434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p:txBody>
      </p:sp>
    </p:spTree>
    <p:extLst>
      <p:ext uri="{BB962C8B-B14F-4D97-AF65-F5344CB8AC3E}">
        <p14:creationId xmlns:p14="http://schemas.microsoft.com/office/powerpoint/2010/main" val="757232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p:txBody>
      </p:sp>
    </p:spTree>
    <p:extLst>
      <p:ext uri="{BB962C8B-B14F-4D97-AF65-F5344CB8AC3E}">
        <p14:creationId xmlns:p14="http://schemas.microsoft.com/office/powerpoint/2010/main" val="924296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p:txBody>
      </p:sp>
    </p:spTree>
    <p:extLst>
      <p:ext uri="{BB962C8B-B14F-4D97-AF65-F5344CB8AC3E}">
        <p14:creationId xmlns:p14="http://schemas.microsoft.com/office/powerpoint/2010/main" val="2926209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Tree>
    <p:extLst>
      <p:ext uri="{BB962C8B-B14F-4D97-AF65-F5344CB8AC3E}">
        <p14:creationId xmlns:p14="http://schemas.microsoft.com/office/powerpoint/2010/main" val="1375155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Tree>
    <p:extLst>
      <p:ext uri="{BB962C8B-B14F-4D97-AF65-F5344CB8AC3E}">
        <p14:creationId xmlns:p14="http://schemas.microsoft.com/office/powerpoint/2010/main" val="767210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a:p>
            <a:endParaRPr lang="en-US" dirty="0"/>
          </a:p>
        </p:txBody>
      </p:sp>
    </p:spTree>
    <p:extLst>
      <p:ext uri="{BB962C8B-B14F-4D97-AF65-F5344CB8AC3E}">
        <p14:creationId xmlns:p14="http://schemas.microsoft.com/office/powerpoint/2010/main" val="1621225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a:p>
            <a:endParaRPr lang="en-US" dirty="0"/>
          </a:p>
        </p:txBody>
      </p:sp>
    </p:spTree>
    <p:extLst>
      <p:ext uri="{BB962C8B-B14F-4D97-AF65-F5344CB8AC3E}">
        <p14:creationId xmlns:p14="http://schemas.microsoft.com/office/powerpoint/2010/main" val="894226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Tree>
    <p:extLst>
      <p:ext uri="{BB962C8B-B14F-4D97-AF65-F5344CB8AC3E}">
        <p14:creationId xmlns:p14="http://schemas.microsoft.com/office/powerpoint/2010/main" val="3459808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p:txBody>
      </p:sp>
    </p:spTree>
    <p:extLst>
      <p:ext uri="{BB962C8B-B14F-4D97-AF65-F5344CB8AC3E}">
        <p14:creationId xmlns:p14="http://schemas.microsoft.com/office/powerpoint/2010/main" val="3493447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p:txBody>
      </p:sp>
    </p:spTree>
    <p:extLst>
      <p:ext uri="{BB962C8B-B14F-4D97-AF65-F5344CB8AC3E}">
        <p14:creationId xmlns:p14="http://schemas.microsoft.com/office/powerpoint/2010/main" val="40969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of these problems, the team found themselves spending more and more time fixing bugs and maintaining the system instead of working on new features.</a:t>
            </a:r>
          </a:p>
        </p:txBody>
      </p:sp>
    </p:spTree>
    <p:extLst>
      <p:ext uri="{BB962C8B-B14F-4D97-AF65-F5344CB8AC3E}">
        <p14:creationId xmlns:p14="http://schemas.microsoft.com/office/powerpoint/2010/main" val="2766483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p:txBody>
      </p:sp>
    </p:spTree>
    <p:extLst>
      <p:ext uri="{BB962C8B-B14F-4D97-AF65-F5344CB8AC3E}">
        <p14:creationId xmlns:p14="http://schemas.microsoft.com/office/powerpoint/2010/main" val="1309117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p:txBody>
      </p:sp>
    </p:spTree>
    <p:extLst>
      <p:ext uri="{BB962C8B-B14F-4D97-AF65-F5344CB8AC3E}">
        <p14:creationId xmlns:p14="http://schemas.microsoft.com/office/powerpoint/2010/main" val="1717540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Tree>
    <p:extLst>
      <p:ext uri="{BB962C8B-B14F-4D97-AF65-F5344CB8AC3E}">
        <p14:creationId xmlns:p14="http://schemas.microsoft.com/office/powerpoint/2010/main" val="919871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p:txBody>
      </p:sp>
    </p:spTree>
    <p:extLst>
      <p:ext uri="{BB962C8B-B14F-4D97-AF65-F5344CB8AC3E}">
        <p14:creationId xmlns:p14="http://schemas.microsoft.com/office/powerpoint/2010/main" val="1301376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p:txBody>
      </p:sp>
    </p:spTree>
    <p:extLst>
      <p:ext uri="{BB962C8B-B14F-4D97-AF65-F5344CB8AC3E}">
        <p14:creationId xmlns:p14="http://schemas.microsoft.com/office/powerpoint/2010/main" val="25156047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p:txBody>
      </p:sp>
    </p:spTree>
    <p:extLst>
      <p:ext uri="{BB962C8B-B14F-4D97-AF65-F5344CB8AC3E}">
        <p14:creationId xmlns:p14="http://schemas.microsoft.com/office/powerpoint/2010/main" val="3682269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p:txBody>
      </p:sp>
    </p:spTree>
    <p:extLst>
      <p:ext uri="{BB962C8B-B14F-4D97-AF65-F5344CB8AC3E}">
        <p14:creationId xmlns:p14="http://schemas.microsoft.com/office/powerpoint/2010/main" val="105651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p:txBody>
      </p:sp>
    </p:spTree>
    <p:extLst>
      <p:ext uri="{BB962C8B-B14F-4D97-AF65-F5344CB8AC3E}">
        <p14:creationId xmlns:p14="http://schemas.microsoft.com/office/powerpoint/2010/main" val="3956424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Clarity</a:t>
            </a:r>
            <a:r>
              <a:rPr lang="en-US" b="0" dirty="0"/>
              <a:t> – Easy to read and legible to anyone who has not written the code themselves</a:t>
            </a:r>
            <a:endParaRPr lang="en-US" b="1" dirty="0"/>
          </a:p>
          <a:p>
            <a:endParaRPr lang="en-US" dirty="0"/>
          </a:p>
        </p:txBody>
      </p:sp>
    </p:spTree>
    <p:extLst>
      <p:ext uri="{BB962C8B-B14F-4D97-AF65-F5344CB8AC3E}">
        <p14:creationId xmlns:p14="http://schemas.microsoft.com/office/powerpoint/2010/main" val="3989093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Maintainability </a:t>
            </a:r>
            <a:r>
              <a:rPr lang="en-US" b="0" dirty="0"/>
              <a:t>– Easy to understand the context and not being over-complicated makes it easier to make changes in the code when required</a:t>
            </a:r>
            <a:endParaRPr lang="en-US" b="1" dirty="0"/>
          </a:p>
        </p:txBody>
      </p:sp>
    </p:spTree>
    <p:extLst>
      <p:ext uri="{BB962C8B-B14F-4D97-AF65-F5344CB8AC3E}">
        <p14:creationId xmlns:p14="http://schemas.microsoft.com/office/powerpoint/2010/main" val="3708668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was also becoming frustrated because the system was not performing as well as they had hoped.</a:t>
            </a:r>
          </a:p>
          <a:p>
            <a:endParaRPr lang="en-US" dirty="0"/>
          </a:p>
          <a:p>
            <a:r>
              <a:rPr lang="en-US" dirty="0"/>
              <a:t>The team eventually realized that the shortcuts they had taken were the cause of their problems.  They had accumulated a significant amount of technical debt, which as making it difficult for them to deliver the quality software that their client required.</a:t>
            </a:r>
          </a:p>
        </p:txBody>
      </p:sp>
    </p:spTree>
    <p:extLst>
      <p:ext uri="{BB962C8B-B14F-4D97-AF65-F5344CB8AC3E}">
        <p14:creationId xmlns:p14="http://schemas.microsoft.com/office/powerpoint/2010/main" val="3873837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Documentation</a:t>
            </a:r>
            <a:r>
              <a:rPr lang="en-US" b="0" dirty="0"/>
              <a:t> – While well-written code explains itself, it is always recommended to add comments to explain the role it plays and its functions</a:t>
            </a:r>
            <a:endParaRPr lang="en-US" b="1" dirty="0"/>
          </a:p>
        </p:txBody>
      </p:sp>
    </p:spTree>
    <p:extLst>
      <p:ext uri="{BB962C8B-B14F-4D97-AF65-F5344CB8AC3E}">
        <p14:creationId xmlns:p14="http://schemas.microsoft.com/office/powerpoint/2010/main" val="23307091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Refactoring</a:t>
            </a:r>
            <a:r>
              <a:rPr lang="en-US" b="0" dirty="0"/>
              <a:t> – The formatting needs to consistent and follow relevant coding conventions</a:t>
            </a:r>
            <a:endParaRPr lang="en-US" b="1" dirty="0"/>
          </a:p>
        </p:txBody>
      </p:sp>
    </p:spTree>
    <p:extLst>
      <p:ext uri="{BB962C8B-B14F-4D97-AF65-F5344CB8AC3E}">
        <p14:creationId xmlns:p14="http://schemas.microsoft.com/office/powerpoint/2010/main" val="2871631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Well-tested</a:t>
            </a:r>
            <a:r>
              <a:rPr lang="en-US" b="0" dirty="0"/>
              <a:t> – The lest amount of bugs a software has, the higher its quality is.  Rigorous testing helps filter out such discrepancies.</a:t>
            </a:r>
            <a:endParaRPr lang="en-US" b="1" dirty="0"/>
          </a:p>
        </p:txBody>
      </p:sp>
    </p:spTree>
    <p:extLst>
      <p:ext uri="{BB962C8B-B14F-4D97-AF65-F5344CB8AC3E}">
        <p14:creationId xmlns:p14="http://schemas.microsoft.com/office/powerpoint/2010/main" val="32148906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Efficiency</a:t>
            </a:r>
            <a:r>
              <a:rPr lang="en-US" b="0" dirty="0"/>
              <a:t> – High-quality code uses the resources available, so it optimally performs the desired action</a:t>
            </a:r>
            <a:endParaRPr lang="en-US" b="1" dirty="0"/>
          </a:p>
        </p:txBody>
      </p:sp>
    </p:spTree>
    <p:extLst>
      <p:ext uri="{BB962C8B-B14F-4D97-AF65-F5344CB8AC3E}">
        <p14:creationId xmlns:p14="http://schemas.microsoft.com/office/powerpoint/2010/main" val="616551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other teams built similar solutions for similar needs?  If so, can they be condensed into one solution or into less complex solutions with shared maintenance?</a:t>
            </a:r>
          </a:p>
          <a:p>
            <a:endParaRPr lang="en-US" dirty="0"/>
          </a:p>
        </p:txBody>
      </p:sp>
    </p:spTree>
    <p:extLst>
      <p:ext uri="{BB962C8B-B14F-4D97-AF65-F5344CB8AC3E}">
        <p14:creationId xmlns:p14="http://schemas.microsoft.com/office/powerpoint/2010/main" val="731619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there inconsistent user experiences for the same processes?</a:t>
            </a:r>
          </a:p>
        </p:txBody>
      </p:sp>
    </p:spTree>
    <p:extLst>
      <p:ext uri="{BB962C8B-B14F-4D97-AF65-F5344CB8AC3E}">
        <p14:creationId xmlns:p14="http://schemas.microsoft.com/office/powerpoint/2010/main" val="4675117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following the same reusable frameworks?</a:t>
            </a:r>
          </a:p>
        </p:txBody>
      </p:sp>
    </p:spTree>
    <p:extLst>
      <p:ext uri="{BB962C8B-B14F-4D97-AF65-F5344CB8AC3E}">
        <p14:creationId xmlns:p14="http://schemas.microsoft.com/office/powerpoint/2010/main" val="26982048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built following best practices?</a:t>
            </a:r>
          </a:p>
        </p:txBody>
      </p:sp>
    </p:spTree>
    <p:extLst>
      <p:ext uri="{BB962C8B-B14F-4D97-AF65-F5344CB8AC3E}">
        <p14:creationId xmlns:p14="http://schemas.microsoft.com/office/powerpoint/2010/main" val="2051259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deployments or package validations taking too long?</a:t>
            </a:r>
          </a:p>
        </p:txBody>
      </p:sp>
    </p:spTree>
    <p:extLst>
      <p:ext uri="{BB962C8B-B14F-4D97-AF65-F5344CB8AC3E}">
        <p14:creationId xmlns:p14="http://schemas.microsoft.com/office/powerpoint/2010/main" val="25337312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limits being exceeded, or are users seeing errors for SQL, DML record locks, API calls, or CPU time limits?</a:t>
            </a:r>
          </a:p>
        </p:txBody>
      </p:sp>
    </p:spTree>
    <p:extLst>
      <p:ext uri="{BB962C8B-B14F-4D97-AF65-F5344CB8AC3E}">
        <p14:creationId xmlns:p14="http://schemas.microsoft.com/office/powerpoint/2010/main" val="3035589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stress of the situation was waking a toll on the team.  Developers were working long hours and feeling overwhelmed, which was affecting their morale and their health.</a:t>
            </a:r>
          </a:p>
        </p:txBody>
      </p:sp>
    </p:spTree>
    <p:extLst>
      <p:ext uri="{BB962C8B-B14F-4D97-AF65-F5344CB8AC3E}">
        <p14:creationId xmlns:p14="http://schemas.microsoft.com/office/powerpoint/2010/main" val="21973806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aspiring Software Craftsmen we are raising the bar of professional software development by practicing it and helping others learn the craft.  Through this work we have come to value.</a:t>
            </a:r>
          </a:p>
        </p:txBody>
      </p:sp>
    </p:spTree>
    <p:extLst>
      <p:ext uri="{BB962C8B-B14F-4D97-AF65-F5344CB8AC3E}">
        <p14:creationId xmlns:p14="http://schemas.microsoft.com/office/powerpoint/2010/main" val="238151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Tree>
    <p:extLst>
      <p:ext uri="{BB962C8B-B14F-4D97-AF65-F5344CB8AC3E}">
        <p14:creationId xmlns:p14="http://schemas.microsoft.com/office/powerpoint/2010/main" val="1012930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40714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a:p>
            <a:endParaRPr lang="en-US" dirty="0"/>
          </a:p>
        </p:txBody>
      </p:sp>
    </p:spTree>
    <p:extLst>
      <p:ext uri="{BB962C8B-B14F-4D97-AF65-F5344CB8AC3E}">
        <p14:creationId xmlns:p14="http://schemas.microsoft.com/office/powerpoint/2010/main" val="19301457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Tree>
    <p:extLst>
      <p:ext uri="{BB962C8B-B14F-4D97-AF65-F5344CB8AC3E}">
        <p14:creationId xmlns:p14="http://schemas.microsoft.com/office/powerpoint/2010/main" val="1374447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endParaRPr lang="en-US" u="none" dirty="0"/>
          </a:p>
          <a:p>
            <a:r>
              <a:rPr lang="en-US" u="none" dirty="0"/>
              <a:t>Complexity – 1 to 5; how hard is it to solve the problem</a:t>
            </a:r>
          </a:p>
          <a:p>
            <a:endParaRPr lang="en-US" u="none" dirty="0"/>
          </a:p>
          <a:p>
            <a:r>
              <a:rPr lang="en-US" u="none" dirty="0"/>
              <a:t>Reward – 1 to 5 where 1 is a nice to have and 5 is a significantly measurable improvement both from a performance, security, complexity, etc. point of view</a:t>
            </a:r>
          </a:p>
        </p:txBody>
      </p:sp>
    </p:spTree>
    <p:extLst>
      <p:ext uri="{BB962C8B-B14F-4D97-AF65-F5344CB8AC3E}">
        <p14:creationId xmlns:p14="http://schemas.microsoft.com/office/powerpoint/2010/main" val="170393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PowerBooks, </a:t>
            </a:r>
            <a:r>
              <a:rPr lang="en-US" dirty="0" err="1"/>
              <a:t>Macbook</a:t>
            </a:r>
            <a:r>
              <a:rPr lang="en-US" dirty="0"/>
              <a:t> Pro, iPod</a:t>
            </a:r>
          </a:p>
        </p:txBody>
      </p:sp>
    </p:spTree>
    <p:extLst>
      <p:ext uri="{BB962C8B-B14F-4D97-AF65-F5344CB8AC3E}">
        <p14:creationId xmlns:p14="http://schemas.microsoft.com/office/powerpoint/2010/main" val="35718404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ratio can show the technical debt as a relationship between the cost to fix the software system and the cost of developing it.</a:t>
            </a:r>
          </a:p>
        </p:txBody>
      </p:sp>
    </p:spTree>
    <p:extLst>
      <p:ext uri="{BB962C8B-B14F-4D97-AF65-F5344CB8AC3E}">
        <p14:creationId xmlns:p14="http://schemas.microsoft.com/office/powerpoint/2010/main" val="16987199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p:txBody>
      </p:sp>
    </p:spTree>
    <p:extLst>
      <p:ext uri="{BB962C8B-B14F-4D97-AF65-F5344CB8AC3E}">
        <p14:creationId xmlns:p14="http://schemas.microsoft.com/office/powerpoint/2010/main" val="38095538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Tree>
    <p:extLst>
      <p:ext uri="{BB962C8B-B14F-4D97-AF65-F5344CB8AC3E}">
        <p14:creationId xmlns:p14="http://schemas.microsoft.com/office/powerpoint/2010/main" val="184911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even started to look for new jobs because they did not want to work on a project that was so difficult to maintain.</a:t>
            </a:r>
          </a:p>
          <a:p>
            <a:endParaRPr lang="en-US" dirty="0"/>
          </a:p>
          <a:p>
            <a:r>
              <a:rPr lang="en-US" dirty="0"/>
              <a:t>In the end, the team realized that the shortcuts they had taken were the cause of their problem.  They had accumulated a significant amount of technical debt, which was making it difficult for them to deliver the quality software that their client required.</a:t>
            </a:r>
          </a:p>
        </p:txBody>
      </p:sp>
    </p:spTree>
    <p:extLst>
      <p:ext uri="{BB962C8B-B14F-4D97-AF65-F5344CB8AC3E}">
        <p14:creationId xmlns:p14="http://schemas.microsoft.com/office/powerpoint/2010/main" val="4293112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Tree>
    <p:extLst>
      <p:ext uri="{BB962C8B-B14F-4D97-AF65-F5344CB8AC3E}">
        <p14:creationId xmlns:p14="http://schemas.microsoft.com/office/powerpoint/2010/main" val="42047413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Tree>
    <p:extLst>
      <p:ext uri="{BB962C8B-B14F-4D97-AF65-F5344CB8AC3E}">
        <p14:creationId xmlns:p14="http://schemas.microsoft.com/office/powerpoint/2010/main" val="17818960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Tree>
    <p:extLst>
      <p:ext uri="{BB962C8B-B14F-4D97-AF65-F5344CB8AC3E}">
        <p14:creationId xmlns:p14="http://schemas.microsoft.com/office/powerpoint/2010/main" val="32533310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Tree>
    <p:extLst>
      <p:ext uri="{BB962C8B-B14F-4D97-AF65-F5344CB8AC3E}">
        <p14:creationId xmlns:p14="http://schemas.microsoft.com/office/powerpoint/2010/main" val="6307690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(Reward x .2) + (Criticality x .15) – (Complexity x .15)</a:t>
            </a:r>
          </a:p>
        </p:txBody>
      </p:sp>
    </p:spTree>
    <p:extLst>
      <p:ext uri="{BB962C8B-B14F-4D97-AF65-F5344CB8AC3E}">
        <p14:creationId xmlns:p14="http://schemas.microsoft.com/office/powerpoint/2010/main" val="18618044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756304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had to work hard to pay off their technical debt, which took a lot of time and money.</a:t>
            </a:r>
          </a:p>
        </p:txBody>
      </p:sp>
    </p:spTree>
    <p:extLst>
      <p:ext uri="{BB962C8B-B14F-4D97-AF65-F5344CB8AC3E}">
        <p14:creationId xmlns:p14="http://schemas.microsoft.com/office/powerpoint/2010/main" val="121302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2/17/2023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cs typeface="+mn-cs"/>
              </a:rPr>
              <a:t>Chad Green</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Director of IT Architecture</a:t>
            </a:r>
          </a:p>
          <a:p>
            <a:pPr>
              <a:defRPr/>
            </a:pPr>
            <a:r>
              <a:rPr lang="en-US" sz="2400" b="1" dirty="0">
                <a:solidFill>
                  <a:srgbClr val="3BDBC2"/>
                </a:solidFill>
                <a:latin typeface="Arial" charset="0"/>
              </a:rPr>
              <a:t>Glennis Solutions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304800" y="3986760"/>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3BDBC2"/>
                </a:solidFill>
                <a:latin typeface="Arial" charset="0"/>
              </a:rPr>
              <a:t>Level: Introductory</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Technical Debit is not Free</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D021-6781-E96F-7965-C1E367270BB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C3E48D4A-CF6E-A25A-4EAC-27AE3F8D498A}"/>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8517" b="8517"/>
          <a:stretch/>
        </p:blipFill>
        <p:spPr>
          <a:xfrm>
            <a:off x="1792288" y="459581"/>
            <a:ext cx="5486400" cy="3086100"/>
          </a:xfrm>
        </p:spPr>
      </p:pic>
      <p:sp>
        <p:nvSpPr>
          <p:cNvPr id="4" name="Text Placeholder 3">
            <a:extLst>
              <a:ext uri="{FF2B5EF4-FFF2-40B4-BE49-F238E27FC236}">
                <a16:creationId xmlns:a16="http://schemas.microsoft.com/office/drawing/2014/main" id="{9861664C-80C3-3751-A796-31111FEAB0E0}"/>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0127486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533F-8810-F260-C102-48222DAE7557}"/>
              </a:ext>
            </a:extLst>
          </p:cNvPr>
          <p:cNvSpPr>
            <a:spLocks noGrp="1"/>
          </p:cNvSpPr>
          <p:nvPr>
            <p:ph type="title"/>
          </p:nvPr>
        </p:nvSpPr>
        <p:spPr>
          <a:xfrm>
            <a:off x="457200" y="206375"/>
            <a:ext cx="8229600" cy="857250"/>
          </a:xfrm>
        </p:spPr>
        <p:txBody>
          <a:bodyPr anchor="ctr">
            <a:normAutofit/>
          </a:bodyPr>
          <a:lstStyle/>
          <a:p>
            <a:r>
              <a:rPr lang="en-US" dirty="0"/>
              <a:t>Recoding Technical Debt</a:t>
            </a:r>
          </a:p>
        </p:txBody>
      </p:sp>
      <p:pic>
        <p:nvPicPr>
          <p:cNvPr id="6" name="Content Placeholder 5" descr="A person sitting at a desk with a computer and a book&#10;&#10;Description automatically generated with low confidence">
            <a:extLst>
              <a:ext uri="{FF2B5EF4-FFF2-40B4-BE49-F238E27FC236}">
                <a16:creationId xmlns:a16="http://schemas.microsoft.com/office/drawing/2014/main" id="{319E7C88-9E99-56E3-C92B-9744B498FEC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4208" r="5769" b="-3"/>
          <a:stretch/>
        </p:blipFill>
        <p:spPr>
          <a:xfrm>
            <a:off x="457200" y="1200150"/>
            <a:ext cx="4038600" cy="3394075"/>
          </a:xfrm>
          <a:noFill/>
        </p:spPr>
      </p:pic>
      <p:sp>
        <p:nvSpPr>
          <p:cNvPr id="11" name="Content Placeholder 3">
            <a:extLst>
              <a:ext uri="{FF2B5EF4-FFF2-40B4-BE49-F238E27FC236}">
                <a16:creationId xmlns:a16="http://schemas.microsoft.com/office/drawing/2014/main" id="{7F78B56E-E88F-E6B7-A6B1-9F5D8C56DA88}"/>
              </a:ext>
            </a:extLst>
          </p:cNvPr>
          <p:cNvSpPr>
            <a:spLocks noGrp="1"/>
          </p:cNvSpPr>
          <p:nvPr>
            <p:ph sz="half" idx="2"/>
          </p:nvPr>
        </p:nvSpPr>
        <p:spPr>
          <a:xfrm>
            <a:off x="4648200" y="1200150"/>
            <a:ext cx="4038600" cy="3394075"/>
          </a:xfrm>
        </p:spPr>
        <p:txBody>
          <a:bodyPr/>
          <a:lstStyle/>
          <a:p>
            <a:r>
              <a:rPr lang="en-US" dirty="0"/>
              <a:t>User Story</a:t>
            </a:r>
          </a:p>
          <a:p>
            <a:r>
              <a:rPr lang="en-US" dirty="0"/>
              <a:t>Product Backlog Item</a:t>
            </a:r>
          </a:p>
          <a:p>
            <a:r>
              <a:rPr lang="en-US" dirty="0"/>
              <a:t>Requirement</a:t>
            </a:r>
          </a:p>
          <a:p>
            <a:r>
              <a:rPr lang="en-US" dirty="0"/>
              <a:t>Issue</a:t>
            </a:r>
          </a:p>
          <a:p>
            <a:r>
              <a:rPr lang="en-US" dirty="0"/>
              <a:t>Bug</a:t>
            </a:r>
          </a:p>
        </p:txBody>
      </p:sp>
      <p:pic>
        <p:nvPicPr>
          <p:cNvPr id="4" name="Picture 3" descr="A picture containing calendar&#10;&#10;Description automatically generated">
            <a:extLst>
              <a:ext uri="{FF2B5EF4-FFF2-40B4-BE49-F238E27FC236}">
                <a16:creationId xmlns:a16="http://schemas.microsoft.com/office/drawing/2014/main" id="{B88A5336-5CD0-A5B5-EFD5-CD82280A2D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1" y="1194111"/>
            <a:ext cx="4038600" cy="3394074"/>
          </a:xfrm>
          <a:prstGeom prst="rect">
            <a:avLst/>
          </a:prstGeom>
        </p:spPr>
      </p:pic>
      <p:cxnSp>
        <p:nvCxnSpPr>
          <p:cNvPr id="5" name="Straight Connector 4">
            <a:extLst>
              <a:ext uri="{FF2B5EF4-FFF2-40B4-BE49-F238E27FC236}">
                <a16:creationId xmlns:a16="http://schemas.microsoft.com/office/drawing/2014/main" id="{E092074C-9126-1889-A466-2E7BB4BF8AB0}"/>
              </a:ext>
            </a:extLst>
          </p:cNvPr>
          <p:cNvCxnSpPr>
            <a:cxnSpLocks/>
          </p:cNvCxnSpPr>
          <p:nvPr/>
        </p:nvCxnSpPr>
        <p:spPr>
          <a:xfrm>
            <a:off x="5040351" y="3494049"/>
            <a:ext cx="674649" cy="14403"/>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64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fade">
                                      <p:cBhvr>
                                        <p:cTn id="7" dur="500"/>
                                        <p:tgtEl>
                                          <p:spTgt spid="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C459E13F-7235-1AE0-C122-0C926843A1A4}"/>
              </a:ext>
            </a:extLst>
          </p:cNvPr>
          <p:cNvSpPr/>
          <p:nvPr/>
        </p:nvSpPr>
        <p:spPr>
          <a:xfrm>
            <a:off x="841811" y="1973857"/>
            <a:ext cx="7460376" cy="830997"/>
          </a:xfrm>
          <a:prstGeom prst="rect">
            <a:avLst/>
          </a:prstGeom>
          <a:noFill/>
        </p:spPr>
        <p:txBody>
          <a:bodyPr wrap="non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We need to refactor our SSO.</a:t>
            </a:r>
          </a:p>
        </p:txBody>
      </p:sp>
    </p:spTree>
    <p:extLst>
      <p:ext uri="{BB962C8B-B14F-4D97-AF65-F5344CB8AC3E}">
        <p14:creationId xmlns:p14="http://schemas.microsoft.com/office/powerpoint/2010/main" val="12127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lstStyle/>
          <a:p>
            <a:r>
              <a:rPr lang="en-US" dirty="0"/>
              <a:t>Problem Statement</a:t>
            </a:r>
          </a:p>
        </p:txBody>
      </p:sp>
      <p:sp>
        <p:nvSpPr>
          <p:cNvPr id="5" name="Rectangle 4">
            <a:extLst>
              <a:ext uri="{FF2B5EF4-FFF2-40B4-BE49-F238E27FC236}">
                <a16:creationId xmlns:a16="http://schemas.microsoft.com/office/drawing/2014/main" id="{58BC076D-3BAD-6D29-4A61-01C2050841A5}"/>
              </a:ext>
            </a:extLst>
          </p:cNvPr>
          <p:cNvSpPr/>
          <p:nvPr/>
        </p:nvSpPr>
        <p:spPr>
          <a:xfrm>
            <a:off x="841811" y="1973857"/>
            <a:ext cx="7460376" cy="830997"/>
          </a:xfrm>
          <a:prstGeom prst="rect">
            <a:avLst/>
          </a:prstGeom>
          <a:noFill/>
        </p:spPr>
        <p:txBody>
          <a:bodyPr wrap="non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We need to refactor our SSO.</a:t>
            </a:r>
          </a:p>
        </p:txBody>
      </p:sp>
      <p:sp>
        <p:nvSpPr>
          <p:cNvPr id="4" name="Rectangle 3">
            <a:extLst>
              <a:ext uri="{FF2B5EF4-FFF2-40B4-BE49-F238E27FC236}">
                <a16:creationId xmlns:a16="http://schemas.microsoft.com/office/drawing/2014/main" id="{860C6F6B-C6D4-1D71-89AE-1C9AF7D25390}"/>
              </a:ext>
            </a:extLst>
          </p:cNvPr>
          <p:cNvSpPr/>
          <p:nvPr/>
        </p:nvSpPr>
        <p:spPr>
          <a:xfrm>
            <a:off x="685800" y="1809750"/>
            <a:ext cx="7924800" cy="2677656"/>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In 22Q4, 20% of system outages were due to the single-sign-on service straining under scale constraints.  Given our focus on the enterprise segment, we are taking some time this quarter to ensure that part of the system is ready for use to continue to scale up this segment.</a:t>
            </a:r>
          </a:p>
        </p:txBody>
      </p:sp>
    </p:spTree>
    <p:extLst>
      <p:ext uri="{BB962C8B-B14F-4D97-AF65-F5344CB8AC3E}">
        <p14:creationId xmlns:p14="http://schemas.microsoft.com/office/powerpoint/2010/main" val="4059127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normAutofit lnSpcReduction="10000"/>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85258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F952-1544-77A8-6AAE-D9C2304ECBF2}"/>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06ED578B-F7F8-1F56-418C-793F3E8D1ED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26632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96D7-B086-C71C-5022-CF9264D83B97}"/>
              </a:ext>
            </a:extLst>
          </p:cNvPr>
          <p:cNvSpPr>
            <a:spLocks noGrp="1"/>
          </p:cNvSpPr>
          <p:nvPr>
            <p:ph type="title"/>
          </p:nvPr>
        </p:nvSpPr>
        <p:spPr>
          <a:xfrm>
            <a:off x="457200" y="206375"/>
            <a:ext cx="8229600" cy="857250"/>
          </a:xfrm>
        </p:spPr>
        <p:txBody>
          <a:bodyPr anchor="ctr">
            <a:normAutofit/>
          </a:bodyPr>
          <a:lstStyle/>
          <a:p>
            <a:r>
              <a:rPr lang="en-US" dirty="0"/>
              <a:t>Tracking Technical Debt</a:t>
            </a:r>
          </a:p>
        </p:txBody>
      </p:sp>
      <p:pic>
        <p:nvPicPr>
          <p:cNvPr id="5" name="Content Placeholder 4" descr="A picture containing life jacket&#10;&#10;Description automatically generated">
            <a:extLst>
              <a:ext uri="{FF2B5EF4-FFF2-40B4-BE49-F238E27FC236}">
                <a16:creationId xmlns:a16="http://schemas.microsoft.com/office/drawing/2014/main" id="{649F888D-891A-1356-A0B9-A4A7810617A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9588" b="28626"/>
          <a:stretch/>
        </p:blipFill>
        <p:spPr>
          <a:xfrm>
            <a:off x="457200" y="1200150"/>
            <a:ext cx="8229600" cy="3394075"/>
          </a:xfrm>
          <a:noFill/>
        </p:spPr>
      </p:pic>
    </p:spTree>
    <p:extLst>
      <p:ext uri="{BB962C8B-B14F-4D97-AF65-F5344CB8AC3E}">
        <p14:creationId xmlns:p14="http://schemas.microsoft.com/office/powerpoint/2010/main" val="32395394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2FEF8AAC-9BA2-F766-9E07-F52E5A5CE036}"/>
              </a:ext>
            </a:extLst>
          </p:cNvPr>
          <p:cNvPicPr>
            <a:picLocks noChangeAspect="1"/>
          </p:cNvPicPr>
          <p:nvPr/>
        </p:nvPicPr>
        <p:blipFill>
          <a:blip r:embed="rId2" cstate="print">
            <a:extLst>
              <a:ext uri="{28A0092B-C50C-407E-A947-70E740481C1C}">
                <a14:useLocalDpi xmlns:a14="http://schemas.microsoft.com/office/drawing/2010/main" val="0"/>
              </a:ext>
            </a:extLst>
          </a:blip>
          <a:srcRect t="13340" b="13340"/>
          <a:stretch/>
        </p:blipFill>
        <p:spPr>
          <a:xfrm>
            <a:off x="457200" y="1200150"/>
            <a:ext cx="8229600" cy="3394075"/>
          </a:xfrm>
          <a:prstGeom prst="rect">
            <a:avLst/>
          </a:prstGeom>
          <a:noFill/>
        </p:spPr>
      </p:pic>
      <p:sp>
        <p:nvSpPr>
          <p:cNvPr id="2" name="Title 1">
            <a:extLst>
              <a:ext uri="{FF2B5EF4-FFF2-40B4-BE49-F238E27FC236}">
                <a16:creationId xmlns:a16="http://schemas.microsoft.com/office/drawing/2014/main" id="{0A1BEE7F-1B80-9830-6A66-B954327FD52A}"/>
              </a:ext>
            </a:extLst>
          </p:cNvPr>
          <p:cNvSpPr>
            <a:spLocks noGrp="1"/>
          </p:cNvSpPr>
          <p:nvPr>
            <p:ph type="title"/>
          </p:nvPr>
        </p:nvSpPr>
        <p:spPr/>
        <p:txBody>
          <a:bodyPr/>
          <a:lstStyle/>
          <a:p>
            <a:r>
              <a:rPr lang="en-US" dirty="0"/>
              <a:t>Tracking Technical Debt</a:t>
            </a:r>
          </a:p>
        </p:txBody>
      </p:sp>
      <p:sp>
        <p:nvSpPr>
          <p:cNvPr id="8" name="Content Placeholder 7">
            <a:extLst>
              <a:ext uri="{FF2B5EF4-FFF2-40B4-BE49-F238E27FC236}">
                <a16:creationId xmlns:a16="http://schemas.microsoft.com/office/drawing/2014/main" id="{37D5359E-00FB-39E0-0C23-1E586A5846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681247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9CF5-3EFF-9548-55A3-B50C98203A05}"/>
              </a:ext>
            </a:extLst>
          </p:cNvPr>
          <p:cNvSpPr>
            <a:spLocks noGrp="1"/>
          </p:cNvSpPr>
          <p:nvPr>
            <p:ph type="title"/>
          </p:nvPr>
        </p:nvSpPr>
        <p:spPr/>
        <p:txBody>
          <a:bodyPr/>
          <a:lstStyle/>
          <a:p>
            <a:r>
              <a:rPr lang="en-US" dirty="0"/>
              <a:t>Technical Debt Register</a:t>
            </a:r>
          </a:p>
        </p:txBody>
      </p:sp>
      <p:pic>
        <p:nvPicPr>
          <p:cNvPr id="6" name="Content Placeholder 5" descr="A close-up of a book&#10;&#10;Description automatically generated with medium confidence">
            <a:extLst>
              <a:ext uri="{FF2B5EF4-FFF2-40B4-BE49-F238E27FC236}">
                <a16:creationId xmlns:a16="http://schemas.microsoft.com/office/drawing/2014/main" id="{EA7F6AD0-6EDC-89E3-6402-3D637C5A1F1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31273C5D-C159-4C95-DAE8-7B044DF19B19}"/>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400" dirty="0"/>
              <a:t>Product</a:t>
            </a:r>
          </a:p>
          <a:p>
            <a:pPr marL="285750" indent="-285750">
              <a:buFont typeface="Arial" panose="020B0604020202020204" pitchFamily="34" charset="0"/>
              <a:buChar char="•"/>
            </a:pPr>
            <a:r>
              <a:rPr lang="en-US" sz="2400" dirty="0"/>
              <a:t>User Story #</a:t>
            </a:r>
          </a:p>
          <a:p>
            <a:pPr marL="285750" indent="-285750">
              <a:buFont typeface="Arial" panose="020B0604020202020204" pitchFamily="34" charset="0"/>
              <a:buChar char="•"/>
            </a:pPr>
            <a:r>
              <a:rPr lang="en-US" sz="2400" dirty="0"/>
              <a:t>Title</a:t>
            </a:r>
          </a:p>
          <a:p>
            <a:pPr marL="285750" indent="-285750">
              <a:buFont typeface="Arial" panose="020B0604020202020204" pitchFamily="34" charset="0"/>
              <a:buChar char="•"/>
            </a:pPr>
            <a:r>
              <a:rPr lang="en-US" sz="2400" dirty="0"/>
              <a:t>Criticality</a:t>
            </a:r>
          </a:p>
          <a:p>
            <a:pPr marL="285750" indent="-285750">
              <a:buFont typeface="Arial" panose="020B0604020202020204" pitchFamily="34" charset="0"/>
              <a:buChar char="•"/>
            </a:pPr>
            <a:r>
              <a:rPr lang="en-US" sz="2400" dirty="0"/>
              <a:t>Complexity</a:t>
            </a:r>
          </a:p>
          <a:p>
            <a:pPr marL="285750" indent="-285750">
              <a:buFont typeface="Arial" panose="020B0604020202020204" pitchFamily="34" charset="0"/>
              <a:buChar char="•"/>
            </a:pPr>
            <a:r>
              <a:rPr lang="en-US" sz="2400" dirty="0"/>
              <a:t>Reward</a:t>
            </a:r>
          </a:p>
          <a:p>
            <a:pPr marL="285750" indent="-285750">
              <a:buFont typeface="Arial" panose="020B0604020202020204" pitchFamily="34" charset="0"/>
              <a:buChar char="•"/>
            </a:pPr>
            <a:r>
              <a:rPr lang="en-US" sz="2400" dirty="0"/>
              <a:t>Remediation Cost</a:t>
            </a:r>
          </a:p>
          <a:p>
            <a:pPr marL="285750" indent="-285750">
              <a:buFont typeface="Arial" panose="020B0604020202020204" pitchFamily="34" charset="0"/>
              <a:buChar char="•"/>
            </a:pPr>
            <a:r>
              <a:rPr lang="en-US" sz="2400" dirty="0"/>
              <a:t>Technical Debt Score</a:t>
            </a:r>
          </a:p>
        </p:txBody>
      </p:sp>
    </p:spTree>
    <p:extLst>
      <p:ext uri="{BB962C8B-B14F-4D97-AF65-F5344CB8AC3E}">
        <p14:creationId xmlns:p14="http://schemas.microsoft.com/office/powerpoint/2010/main" val="199872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FC35-C638-6317-2CFB-88FE8F3FFE2C}"/>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BDCB153F-04CF-645A-2294-334ED02593A9}"/>
              </a:ext>
            </a:extLst>
          </p:cNvPr>
          <p:cNvSpPr/>
          <p:nvPr/>
        </p:nvSpPr>
        <p:spPr>
          <a:xfrm>
            <a:off x="228600" y="1729085"/>
            <a:ext cx="2693558" cy="1569660"/>
          </a:xfrm>
          <a:prstGeom prst="rect">
            <a:avLst/>
          </a:prstGeom>
          <a:noFill/>
        </p:spPr>
        <p:txBody>
          <a:bodyPr wrap="none" lIns="91440" tIns="45720" rIns="91440" bIns="45720">
            <a:spAutoFit/>
          </a:bodyPr>
          <a:lstStyle/>
          <a:p>
            <a:r>
              <a:rPr lang="en-US" sz="3200" dirty="0">
                <a:ln w="0"/>
                <a:solidFill>
                  <a:schemeClr val="tx1">
                    <a:lumMod val="50000"/>
                    <a:lumOff val="50000"/>
                  </a:schemeClr>
                </a:solidFill>
                <a:effectLst>
                  <a:outerShdw blurRad="38100" dist="19050" dir="2700000" algn="tl" rotWithShape="0">
                    <a:schemeClr val="dk1">
                      <a:alpha val="40000"/>
                    </a:schemeClr>
                  </a:outerShdw>
                </a:effectLst>
              </a:rPr>
              <a:t>R  : Reward</a:t>
            </a:r>
          </a:p>
          <a:p>
            <a:r>
              <a:rPr lang="en-US" sz="3200" b="0" cap="none" spc="0" dirty="0">
                <a:ln w="0"/>
                <a:solidFill>
                  <a:schemeClr val="tx1">
                    <a:lumMod val="50000"/>
                    <a:lumOff val="50000"/>
                  </a:schemeClr>
                </a:solidFill>
                <a:effectLst>
                  <a:outerShdw blurRad="38100" dist="19050" dir="2700000" algn="tl" rotWithShape="0">
                    <a:schemeClr val="dk1">
                      <a:alpha val="40000"/>
                    </a:schemeClr>
                  </a:outerShdw>
                </a:effectLst>
              </a:rPr>
              <a:t>Cr : Criticality</a:t>
            </a:r>
          </a:p>
          <a:p>
            <a:r>
              <a:rPr lang="en-US" sz="3200" dirty="0">
                <a:ln w="0"/>
                <a:solidFill>
                  <a:schemeClr val="tx1">
                    <a:lumMod val="50000"/>
                    <a:lumOff val="50000"/>
                  </a:schemeClr>
                </a:solidFill>
                <a:effectLst>
                  <a:outerShdw blurRad="38100" dist="19050" dir="2700000" algn="tl" rotWithShape="0">
                    <a:schemeClr val="dk1">
                      <a:alpha val="40000"/>
                    </a:schemeClr>
                  </a:outerShdw>
                </a:effectLst>
              </a:rPr>
              <a:t>Co: Complexity</a:t>
            </a:r>
            <a:endParaRPr lang="en-US" sz="3200" b="0" cap="none" spc="0" dirty="0">
              <a:ln w="0"/>
              <a:solidFill>
                <a:schemeClr val="tx1">
                  <a:lumMod val="50000"/>
                  <a:lumOff val="50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0085CB2D-B8B1-C10B-037B-F49984842299}"/>
              </a:ext>
            </a:extLst>
          </p:cNvPr>
          <p:cNvSpPr/>
          <p:nvPr/>
        </p:nvSpPr>
        <p:spPr>
          <a:xfrm>
            <a:off x="3265327" y="2190750"/>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994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FC35-C638-6317-2CFB-88FE8F3FFE2C}"/>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BDCB153F-04CF-645A-2294-334ED02593A9}"/>
              </a:ext>
            </a:extLst>
          </p:cNvPr>
          <p:cNvSpPr/>
          <p:nvPr/>
        </p:nvSpPr>
        <p:spPr>
          <a:xfrm>
            <a:off x="228600" y="1729085"/>
            <a:ext cx="2693558" cy="1569660"/>
          </a:xfrm>
          <a:prstGeom prst="rect">
            <a:avLst/>
          </a:prstGeom>
          <a:noFill/>
        </p:spPr>
        <p:txBody>
          <a:bodyPr wrap="none" lIns="91440" tIns="45720" rIns="91440" bIns="45720">
            <a:spAutoFit/>
          </a:bodyPr>
          <a:lstStyle/>
          <a:p>
            <a:r>
              <a:rPr lang="en-US" sz="3200" dirty="0">
                <a:ln w="0"/>
                <a:solidFill>
                  <a:schemeClr val="tx2"/>
                </a:solidFill>
                <a:effectLst>
                  <a:outerShdw blurRad="38100" dist="19050" dir="2700000" algn="tl" rotWithShape="0">
                    <a:schemeClr val="dk1">
                      <a:alpha val="40000"/>
                    </a:schemeClr>
                  </a:outerShdw>
                </a:effectLst>
              </a:rPr>
              <a:t>R  : Reward</a:t>
            </a:r>
          </a:p>
          <a:p>
            <a:r>
              <a:rPr lang="en-US" sz="3200" b="0" cap="none" spc="0" dirty="0">
                <a:ln w="0"/>
                <a:solidFill>
                  <a:schemeClr val="tx2"/>
                </a:solidFill>
                <a:effectLst>
                  <a:outerShdw blurRad="38100" dist="19050" dir="2700000" algn="tl" rotWithShape="0">
                    <a:schemeClr val="dk1">
                      <a:alpha val="40000"/>
                    </a:schemeClr>
                  </a:outerShdw>
                </a:effectLst>
              </a:rPr>
              <a:t>Cr : Criticality</a:t>
            </a:r>
          </a:p>
          <a:p>
            <a:r>
              <a:rPr lang="en-US" sz="3200" dirty="0">
                <a:ln w="0"/>
                <a:solidFill>
                  <a:schemeClr val="tx2"/>
                </a:solidFill>
                <a:effectLst>
                  <a:outerShdw blurRad="38100" dist="19050" dir="2700000" algn="tl" rotWithShape="0">
                    <a:schemeClr val="dk1">
                      <a:alpha val="40000"/>
                    </a:schemeClr>
                  </a:outerShdw>
                </a:effectLst>
              </a:rPr>
              <a:t>Co: Complexity</a:t>
            </a:r>
            <a:endParaRPr lang="en-US" sz="3200" b="0" cap="none" spc="0" dirty="0">
              <a:ln w="0"/>
              <a:solidFill>
                <a:schemeClr val="tx2"/>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0085CB2D-B8B1-C10B-037B-F49984842299}"/>
              </a:ext>
            </a:extLst>
          </p:cNvPr>
          <p:cNvSpPr/>
          <p:nvPr/>
        </p:nvSpPr>
        <p:spPr>
          <a:xfrm>
            <a:off x="3265327" y="2190750"/>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1012945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750"/>
                                        <p:tgtEl>
                                          <p:spTgt spid="3"/>
                                        </p:tgtEl>
                                      </p:cBhvr>
                                    </p:animEffect>
                                    <p:set>
                                      <p:cBhvr>
                                        <p:cTn id="7" dur="1" fill="hold">
                                          <p:stCondLst>
                                            <p:cond delay="74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2.22222E-6 -2.46914E-7 L -0.16597 -0.15247 " pathEditMode="relative" rAng="0" ptsTypes="AA">
                                      <p:cBhvr>
                                        <p:cTn id="9" dur="750" fill="hold"/>
                                        <p:tgtEl>
                                          <p:spTgt spid="4"/>
                                        </p:tgtEl>
                                        <p:attrNameLst>
                                          <p:attrName>ppt_x</p:attrName>
                                          <p:attrName>ppt_y</p:attrName>
                                        </p:attrNameLst>
                                      </p:cBhvr>
                                      <p:rCtr x="-8299" y="-7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15938-95B3-0B3B-5081-431E71AB5DD1}"/>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AB97FD2B-D127-394B-0F58-121D13A171E7}"/>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5" b="7795"/>
          <a:stretch/>
        </p:blipFill>
        <p:spPr>
          <a:xfrm>
            <a:off x="1792288" y="459581"/>
            <a:ext cx="5486400" cy="3086100"/>
          </a:xfrm>
        </p:spPr>
      </p:pic>
      <p:sp>
        <p:nvSpPr>
          <p:cNvPr id="4" name="Text Placeholder 3">
            <a:extLst>
              <a:ext uri="{FF2B5EF4-FFF2-40B4-BE49-F238E27FC236}">
                <a16:creationId xmlns:a16="http://schemas.microsoft.com/office/drawing/2014/main" id="{C06A62B7-E1F0-57EF-F028-7AC9DD7FA10A}"/>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7314926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1214884039"/>
              </p:ext>
            </p:extLst>
          </p:nvPr>
        </p:nvGraphicFramePr>
        <p:xfrm>
          <a:off x="1180622" y="2446050"/>
          <a:ext cx="6074411" cy="74168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bl>
          </a:graphicData>
        </a:graphic>
      </p:graphicFrame>
    </p:spTree>
    <p:extLst>
      <p:ext uri="{BB962C8B-B14F-4D97-AF65-F5344CB8AC3E}">
        <p14:creationId xmlns:p14="http://schemas.microsoft.com/office/powerpoint/2010/main" val="48453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555845991"/>
              </p:ext>
            </p:extLst>
          </p:nvPr>
        </p:nvGraphicFramePr>
        <p:xfrm>
          <a:off x="1180622" y="2446050"/>
          <a:ext cx="6074411" cy="111252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extLst>
                  <a:ext uri="{0D108BD9-81ED-4DB2-BD59-A6C34878D82A}">
                    <a16:rowId xmlns:a16="http://schemas.microsoft.com/office/drawing/2014/main" val="3282623953"/>
                  </a:ext>
                </a:extLst>
              </a:tr>
            </a:tbl>
          </a:graphicData>
        </a:graphic>
      </p:graphicFrame>
    </p:spTree>
    <p:extLst>
      <p:ext uri="{BB962C8B-B14F-4D97-AF65-F5344CB8AC3E}">
        <p14:creationId xmlns:p14="http://schemas.microsoft.com/office/powerpoint/2010/main" val="3314550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480631070"/>
              </p:ext>
            </p:extLst>
          </p:nvPr>
        </p:nvGraphicFramePr>
        <p:xfrm>
          <a:off x="1180622" y="2446050"/>
          <a:ext cx="6074411"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extLst>
                  <a:ext uri="{0D108BD9-81ED-4DB2-BD59-A6C34878D82A}">
                    <a16:rowId xmlns:a16="http://schemas.microsoft.com/office/drawing/2014/main" val="3282623953"/>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extLst>
                  <a:ext uri="{0D108BD9-81ED-4DB2-BD59-A6C34878D82A}">
                    <a16:rowId xmlns:a16="http://schemas.microsoft.com/office/drawing/2014/main" val="3019508040"/>
                  </a:ext>
                </a:extLst>
              </a:tr>
            </a:tbl>
          </a:graphicData>
        </a:graphic>
      </p:graphicFrame>
    </p:spTree>
    <p:extLst>
      <p:ext uri="{BB962C8B-B14F-4D97-AF65-F5344CB8AC3E}">
        <p14:creationId xmlns:p14="http://schemas.microsoft.com/office/powerpoint/2010/main" val="6743724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nvGraphicFramePr>
        <p:xfrm>
          <a:off x="1180622" y="2446050"/>
          <a:ext cx="6782754"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gridCol w="708343">
                  <a:extLst>
                    <a:ext uri="{9D8B030D-6E8A-4147-A177-3AD203B41FA5}">
                      <a16:colId xmlns:a16="http://schemas.microsoft.com/office/drawing/2014/main" val="3914617393"/>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tc>
                  <a:txBody>
                    <a:bodyPr/>
                    <a:lstStyle/>
                    <a:p>
                      <a:r>
                        <a:rPr lang="en-US" dirty="0"/>
                        <a:t>Rank</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tc>
                  <a:txBody>
                    <a:bodyPr/>
                    <a:lstStyle/>
                    <a:p>
                      <a:r>
                        <a:rPr lang="en-US" dirty="0"/>
                        <a:t>1</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tc>
                  <a:txBody>
                    <a:bodyPr/>
                    <a:lstStyle/>
                    <a:p>
                      <a:r>
                        <a:rPr lang="en-US" dirty="0"/>
                        <a:t>3</a:t>
                      </a:r>
                    </a:p>
                  </a:txBody>
                  <a:tcPr/>
                </a:tc>
                <a:extLst>
                  <a:ext uri="{0D108BD9-81ED-4DB2-BD59-A6C34878D82A}">
                    <a16:rowId xmlns:a16="http://schemas.microsoft.com/office/drawing/2014/main" val="3282623953"/>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tc>
                  <a:txBody>
                    <a:bodyPr/>
                    <a:lstStyle/>
                    <a:p>
                      <a:r>
                        <a:rPr lang="en-US" dirty="0"/>
                        <a:t>2</a:t>
                      </a:r>
                    </a:p>
                  </a:txBody>
                  <a:tcPr/>
                </a:tc>
                <a:extLst>
                  <a:ext uri="{0D108BD9-81ED-4DB2-BD59-A6C34878D82A}">
                    <a16:rowId xmlns:a16="http://schemas.microsoft.com/office/drawing/2014/main" val="3019508040"/>
                  </a:ext>
                </a:extLst>
              </a:tr>
            </a:tbl>
          </a:graphicData>
        </a:graphic>
      </p:graphicFrame>
      <p:sp>
        <p:nvSpPr>
          <p:cNvPr id="3" name="Rectangle 2">
            <a:extLst>
              <a:ext uri="{FF2B5EF4-FFF2-40B4-BE49-F238E27FC236}">
                <a16:creationId xmlns:a16="http://schemas.microsoft.com/office/drawing/2014/main" id="{8FE63212-E9AC-55BE-E2AC-F67D0808411C}"/>
              </a:ext>
            </a:extLst>
          </p:cNvPr>
          <p:cNvSpPr/>
          <p:nvPr/>
        </p:nvSpPr>
        <p:spPr>
          <a:xfrm>
            <a:off x="7239000" y="2446050"/>
            <a:ext cx="724376"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958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1327884681"/>
              </p:ext>
            </p:extLst>
          </p:nvPr>
        </p:nvGraphicFramePr>
        <p:xfrm>
          <a:off x="1180622" y="2446050"/>
          <a:ext cx="6782754"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gridCol w="708343">
                  <a:extLst>
                    <a:ext uri="{9D8B030D-6E8A-4147-A177-3AD203B41FA5}">
                      <a16:colId xmlns:a16="http://schemas.microsoft.com/office/drawing/2014/main" val="3914617393"/>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tc>
                  <a:txBody>
                    <a:bodyPr/>
                    <a:lstStyle/>
                    <a:p>
                      <a:r>
                        <a:rPr lang="en-US" dirty="0"/>
                        <a:t>Rank</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tc>
                  <a:txBody>
                    <a:bodyPr/>
                    <a:lstStyle/>
                    <a:p>
                      <a:r>
                        <a:rPr lang="en-US" dirty="0"/>
                        <a:t>1</a:t>
                      </a:r>
                    </a:p>
                  </a:txBody>
                  <a:tcPr/>
                </a:tc>
                <a:extLst>
                  <a:ext uri="{0D108BD9-81ED-4DB2-BD59-A6C34878D82A}">
                    <a16:rowId xmlns:a16="http://schemas.microsoft.com/office/drawing/2014/main" val="3501510445"/>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tc>
                  <a:txBody>
                    <a:bodyPr/>
                    <a:lstStyle/>
                    <a:p>
                      <a:r>
                        <a:rPr lang="en-US" dirty="0"/>
                        <a:t>2</a:t>
                      </a:r>
                    </a:p>
                  </a:txBody>
                  <a:tcPr/>
                </a:tc>
                <a:extLst>
                  <a:ext uri="{0D108BD9-81ED-4DB2-BD59-A6C34878D82A}">
                    <a16:rowId xmlns:a16="http://schemas.microsoft.com/office/drawing/2014/main" val="3282623953"/>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tc>
                  <a:txBody>
                    <a:bodyPr/>
                    <a:lstStyle/>
                    <a:p>
                      <a:r>
                        <a:rPr lang="en-US" dirty="0"/>
                        <a:t>3</a:t>
                      </a:r>
                    </a:p>
                  </a:txBody>
                  <a:tcPr/>
                </a:tc>
                <a:extLst>
                  <a:ext uri="{0D108BD9-81ED-4DB2-BD59-A6C34878D82A}">
                    <a16:rowId xmlns:a16="http://schemas.microsoft.com/office/drawing/2014/main" val="3019508040"/>
                  </a:ext>
                </a:extLst>
              </a:tr>
            </a:tbl>
          </a:graphicData>
        </a:graphic>
      </p:graphicFrame>
    </p:spTree>
    <p:extLst>
      <p:ext uri="{BB962C8B-B14F-4D97-AF65-F5344CB8AC3E}">
        <p14:creationId xmlns:p14="http://schemas.microsoft.com/office/powerpoint/2010/main" val="30091481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19499F07-8166-6259-C282-1697134FDB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285750"/>
            <a:ext cx="7010400" cy="3943350"/>
          </a:xfrm>
          <a:prstGeom prst="rect">
            <a:avLst/>
          </a:prstGeom>
        </p:spPr>
      </p:pic>
    </p:spTree>
    <p:extLst>
      <p:ext uri="{BB962C8B-B14F-4D97-AF65-F5344CB8AC3E}">
        <p14:creationId xmlns:p14="http://schemas.microsoft.com/office/powerpoint/2010/main" val="4138650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B39E-6173-F67A-C447-533C1ABB8167}"/>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A8A8C8B1-F7A7-CE10-CF67-1FF97229B7FB}"/>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163246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3719811143"/>
              </p:ext>
            </p:extLst>
          </p:nvPr>
        </p:nvGraphicFramePr>
        <p:xfrm>
          <a:off x="457200" y="2222440"/>
          <a:ext cx="8534400" cy="74168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271291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1065004908"/>
              </p:ext>
            </p:extLst>
          </p:nvPr>
        </p:nvGraphicFramePr>
        <p:xfrm>
          <a:off x="457200" y="2222440"/>
          <a:ext cx="8534400" cy="111252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2231692775"/>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2985337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1766253565"/>
              </p:ext>
            </p:extLst>
          </p:nvPr>
        </p:nvGraphicFramePr>
        <p:xfrm>
          <a:off x="457200" y="2222440"/>
          <a:ext cx="8534400" cy="148336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2231692775"/>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3417285051"/>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722986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A091-746D-3B72-F235-9E9A6E2474C7}"/>
              </a:ext>
            </a:extLst>
          </p:cNvPr>
          <p:cNvSpPr>
            <a:spLocks noGrp="1"/>
          </p:cNvSpPr>
          <p:nvPr>
            <p:ph type="title"/>
          </p:nvPr>
        </p:nvSpPr>
        <p:spPr/>
        <p:txBody>
          <a:bodyPr/>
          <a:lstStyle/>
          <a:p>
            <a:r>
              <a:rPr lang="en-US" dirty="0"/>
              <a:t>What is Technical Debt?</a:t>
            </a:r>
          </a:p>
        </p:txBody>
      </p:sp>
      <p:pic>
        <p:nvPicPr>
          <p:cNvPr id="6" name="Picture Placeholder 5" descr="A person sitting at a desk with a phone and a glass of water&#10;&#10;Description automatically generated with low confidence">
            <a:extLst>
              <a:ext uri="{FF2B5EF4-FFF2-40B4-BE49-F238E27FC236}">
                <a16:creationId xmlns:a16="http://schemas.microsoft.com/office/drawing/2014/main" id="{58653203-C8E8-37F3-A0BC-2E4A026D29F5}"/>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13" b="7813"/>
          <a:stretch>
            <a:fillRect/>
          </a:stretch>
        </p:blipFill>
        <p:spPr/>
      </p:pic>
      <p:sp>
        <p:nvSpPr>
          <p:cNvPr id="4" name="Text Placeholder 3">
            <a:extLst>
              <a:ext uri="{FF2B5EF4-FFF2-40B4-BE49-F238E27FC236}">
                <a16:creationId xmlns:a16="http://schemas.microsoft.com/office/drawing/2014/main" id="{3F9D1AE4-ED48-F155-ADF5-04BB38C008A5}"/>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4309181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F709-A6DC-A397-3B87-5D52576A55D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74B0659C-035A-FBEA-265D-5FAC8C51298F}"/>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532806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p:txBody>
      </p:sp>
    </p:spTree>
    <p:extLst>
      <p:ext uri="{BB962C8B-B14F-4D97-AF65-F5344CB8AC3E}">
        <p14:creationId xmlns:p14="http://schemas.microsoft.com/office/powerpoint/2010/main" val="4538751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p:txBody>
      </p:sp>
    </p:spTree>
    <p:extLst>
      <p:ext uri="{BB962C8B-B14F-4D97-AF65-F5344CB8AC3E}">
        <p14:creationId xmlns:p14="http://schemas.microsoft.com/office/powerpoint/2010/main" val="14881518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p:txBody>
      </p:sp>
    </p:spTree>
    <p:extLst>
      <p:ext uri="{BB962C8B-B14F-4D97-AF65-F5344CB8AC3E}">
        <p14:creationId xmlns:p14="http://schemas.microsoft.com/office/powerpoint/2010/main" val="29832362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p:txBody>
      </p:sp>
    </p:spTree>
    <p:extLst>
      <p:ext uri="{BB962C8B-B14F-4D97-AF65-F5344CB8AC3E}">
        <p14:creationId xmlns:p14="http://schemas.microsoft.com/office/powerpoint/2010/main" val="1753889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p:txBody>
      </p:sp>
    </p:spTree>
    <p:extLst>
      <p:ext uri="{BB962C8B-B14F-4D97-AF65-F5344CB8AC3E}">
        <p14:creationId xmlns:p14="http://schemas.microsoft.com/office/powerpoint/2010/main" val="41607314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a:p>
            <a:pPr>
              <a:lnSpc>
                <a:spcPct val="80000"/>
              </a:lnSpc>
            </a:pPr>
            <a:r>
              <a:rPr lang="en-US" sz="2700" dirty="0"/>
              <a:t>Recording technical debt</a:t>
            </a:r>
          </a:p>
        </p:txBody>
      </p:sp>
    </p:spTree>
    <p:extLst>
      <p:ext uri="{BB962C8B-B14F-4D97-AF65-F5344CB8AC3E}">
        <p14:creationId xmlns:p14="http://schemas.microsoft.com/office/powerpoint/2010/main" val="1095592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a:p>
            <a:pPr>
              <a:lnSpc>
                <a:spcPct val="80000"/>
              </a:lnSpc>
            </a:pPr>
            <a:r>
              <a:rPr lang="en-US" sz="2700" dirty="0"/>
              <a:t>Recording technical debt</a:t>
            </a:r>
          </a:p>
          <a:p>
            <a:pPr>
              <a:lnSpc>
                <a:spcPct val="80000"/>
              </a:lnSpc>
            </a:pPr>
            <a:r>
              <a:rPr lang="en-US" sz="2700" dirty="0"/>
              <a:t>Technical Debt Score</a:t>
            </a:r>
          </a:p>
        </p:txBody>
      </p:sp>
      <p:sp>
        <p:nvSpPr>
          <p:cNvPr id="4" name="Rectangle 3">
            <a:extLst>
              <a:ext uri="{FF2B5EF4-FFF2-40B4-BE49-F238E27FC236}">
                <a16:creationId xmlns:a16="http://schemas.microsoft.com/office/drawing/2014/main" id="{F4193B04-58BD-9931-17A8-C78B71FE578C}"/>
              </a:ext>
            </a:extLst>
          </p:cNvPr>
          <p:cNvSpPr/>
          <p:nvPr/>
        </p:nvSpPr>
        <p:spPr>
          <a:xfrm>
            <a:off x="4426884" y="2373967"/>
            <a:ext cx="4700389"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(R x .2) + (CR x .15) – (CO x .15)</a:t>
            </a:r>
          </a:p>
        </p:txBody>
      </p:sp>
    </p:spTree>
    <p:extLst>
      <p:ext uri="{BB962C8B-B14F-4D97-AF65-F5344CB8AC3E}">
        <p14:creationId xmlns:p14="http://schemas.microsoft.com/office/powerpoint/2010/main" val="349578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fontScale="85000" lnSpcReduction="20000"/>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Recording technical debt</a:t>
            </a:r>
          </a:p>
          <a:p>
            <a:r>
              <a:rPr lang="en-US" dirty="0"/>
              <a:t>Technical Debt Score</a:t>
            </a:r>
          </a:p>
          <a:p>
            <a:r>
              <a:rPr lang="en-US" dirty="0"/>
              <a:t>Technical Debt Ratio</a:t>
            </a:r>
          </a:p>
        </p:txBody>
      </p:sp>
      <p:sp>
        <p:nvSpPr>
          <p:cNvPr id="4" name="Rectangle 3">
            <a:extLst>
              <a:ext uri="{FF2B5EF4-FFF2-40B4-BE49-F238E27FC236}">
                <a16:creationId xmlns:a16="http://schemas.microsoft.com/office/drawing/2014/main" id="{BDC83F3C-6DC6-CD3A-3DCB-64909564F242}"/>
              </a:ext>
            </a:extLst>
          </p:cNvPr>
          <p:cNvSpPr/>
          <p:nvPr/>
        </p:nvSpPr>
        <p:spPr>
          <a:xfrm>
            <a:off x="4724401" y="2373967"/>
            <a:ext cx="4419600" cy="707886"/>
          </a:xfrm>
          <a:prstGeom prst="rect">
            <a:avLst/>
          </a:prstGeom>
          <a:noFill/>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spTree>
    <p:extLst>
      <p:ext uri="{BB962C8B-B14F-4D97-AF65-F5344CB8AC3E}">
        <p14:creationId xmlns:p14="http://schemas.microsoft.com/office/powerpoint/2010/main" val="361209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4B32-07AE-979C-BD12-431983D2C634}"/>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493" y="582496"/>
            <a:ext cx="2724508" cy="3634268"/>
          </a:xfrm>
          <a:prstGeom prst="rect">
            <a:avLst/>
          </a:prstGeom>
        </p:spPr>
      </p:pic>
      <p:sp>
        <p:nvSpPr>
          <p:cNvPr id="4" name="Content Placeholder 2">
            <a:extLst>
              <a:ext uri="{FF2B5EF4-FFF2-40B4-BE49-F238E27FC236}">
                <a16:creationId xmlns:a16="http://schemas.microsoft.com/office/drawing/2014/main" id="{9BC630F4-C53C-17F0-CDAF-69791C0E0FF1}"/>
              </a:ext>
            </a:extLst>
          </p:cNvPr>
          <p:cNvSpPr txBox="1">
            <a:spLocks/>
          </p:cNvSpPr>
          <p:nvPr/>
        </p:nvSpPr>
        <p:spPr>
          <a:xfrm>
            <a:off x="538470" y="1134717"/>
            <a:ext cx="4633475" cy="26970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5" name="Picture 4">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000" y="1217845"/>
            <a:ext cx="367484" cy="337862"/>
          </a:xfrm>
          <a:prstGeom prst="rect">
            <a:avLst/>
          </a:prstGeom>
        </p:spPr>
      </p:pic>
      <p:pic>
        <p:nvPicPr>
          <p:cNvPr id="6" name="Picture 5">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1732400"/>
            <a:ext cx="360557" cy="360557"/>
          </a:xfrm>
          <a:prstGeom prst="rect">
            <a:avLst/>
          </a:prstGeom>
        </p:spPr>
      </p:pic>
      <p:pic>
        <p:nvPicPr>
          <p:cNvPr id="7" name="Picture 6">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164607"/>
            <a:ext cx="367484" cy="367484"/>
          </a:xfrm>
          <a:prstGeom prst="rect">
            <a:avLst/>
          </a:prstGeom>
          <a:ln>
            <a:noFill/>
          </a:ln>
        </p:spPr>
      </p:pic>
      <p:pic>
        <p:nvPicPr>
          <p:cNvPr id="8" name="Picture 7">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701857"/>
            <a:ext cx="360557" cy="360557"/>
          </a:xfrm>
          <a:prstGeom prst="rect">
            <a:avLst/>
          </a:prstGeom>
        </p:spPr>
      </p:pic>
      <p:pic>
        <p:nvPicPr>
          <p:cNvPr id="9" name="Picture 8">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0622" y="3180448"/>
            <a:ext cx="334241" cy="334241"/>
          </a:xfrm>
          <a:prstGeom prst="rect">
            <a:avLst/>
          </a:prstGeom>
        </p:spPr>
      </p:pic>
      <p:pic>
        <p:nvPicPr>
          <p:cNvPr id="10" name="Picture 9">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621" y="3868344"/>
            <a:ext cx="1716790" cy="692660"/>
          </a:xfrm>
          <a:prstGeom prst="rect">
            <a:avLst/>
          </a:prstGeom>
        </p:spPr>
      </p:pic>
    </p:spTree>
    <p:extLst>
      <p:ext uri="{BB962C8B-B14F-4D97-AF65-F5344CB8AC3E}">
        <p14:creationId xmlns:p14="http://schemas.microsoft.com/office/powerpoint/2010/main" val="625712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99DF-719C-056A-247A-2DDE31F600A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CA72E8D-945C-4872-C609-B06D7A213914}"/>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0" b="7790"/>
          <a:stretch/>
        </p:blipFill>
        <p:spPr>
          <a:xfrm>
            <a:off x="1792288" y="459581"/>
            <a:ext cx="5486400" cy="3086100"/>
          </a:xfrm>
        </p:spPr>
      </p:pic>
      <p:sp>
        <p:nvSpPr>
          <p:cNvPr id="4" name="Text Placeholder 3">
            <a:extLst>
              <a:ext uri="{FF2B5EF4-FFF2-40B4-BE49-F238E27FC236}">
                <a16:creationId xmlns:a16="http://schemas.microsoft.com/office/drawing/2014/main" id="{979C5152-57D5-2358-E23B-8B29C3B9AACF}"/>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380402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65DB-8FDC-3434-42DC-8B56B5433428}"/>
              </a:ext>
            </a:extLst>
          </p:cNvPr>
          <p:cNvSpPr>
            <a:spLocks noGrp="1"/>
          </p:cNvSpPr>
          <p:nvPr>
            <p:ph type="title"/>
          </p:nvPr>
        </p:nvSpPr>
        <p:spPr/>
        <p:txBody>
          <a:bodyPr/>
          <a:lstStyle/>
          <a:p>
            <a:r>
              <a:rPr lang="en-US" dirty="0"/>
              <a:t>What is Technical Debt?</a:t>
            </a:r>
          </a:p>
        </p:txBody>
      </p:sp>
      <p:pic>
        <p:nvPicPr>
          <p:cNvPr id="6" name="Picture Placeholder 5" descr="A person writing on a whiteboard&#10;&#10;Description automatically generated with low confidence">
            <a:extLst>
              <a:ext uri="{FF2B5EF4-FFF2-40B4-BE49-F238E27FC236}">
                <a16:creationId xmlns:a16="http://schemas.microsoft.com/office/drawing/2014/main" id="{EB14046E-3202-92BD-08A0-F2182D0EEB5E}"/>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34" b="7834"/>
          <a:stretch>
            <a:fillRect/>
          </a:stretch>
        </p:blipFill>
        <p:spPr/>
      </p:pic>
      <p:sp>
        <p:nvSpPr>
          <p:cNvPr id="4" name="Text Placeholder 3">
            <a:extLst>
              <a:ext uri="{FF2B5EF4-FFF2-40B4-BE49-F238E27FC236}">
                <a16:creationId xmlns:a16="http://schemas.microsoft.com/office/drawing/2014/main" id="{D5CD8A76-7F49-8270-DA6B-C7AA399A3BE2}"/>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066447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lstStyle/>
          <a:p>
            <a:r>
              <a:rPr lang="en-US" dirty="0"/>
              <a:t>First described by Ward Cunningham in 1992</a:t>
            </a:r>
          </a:p>
        </p:txBody>
      </p:sp>
    </p:spTree>
    <p:extLst>
      <p:ext uri="{BB962C8B-B14F-4D97-AF65-F5344CB8AC3E}">
        <p14:creationId xmlns:p14="http://schemas.microsoft.com/office/powerpoint/2010/main" val="17963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lstStyle/>
          <a:p>
            <a:r>
              <a:rPr lang="en-US" dirty="0"/>
              <a:t>First described by Ward Cunningham in 1992</a:t>
            </a:r>
          </a:p>
        </p:txBody>
      </p:sp>
      <p:sp>
        <p:nvSpPr>
          <p:cNvPr id="5" name="TextBox 4">
            <a:extLst>
              <a:ext uri="{FF2B5EF4-FFF2-40B4-BE49-F238E27FC236}">
                <a16:creationId xmlns:a16="http://schemas.microsoft.com/office/drawing/2014/main" id="{7F29860B-4BA4-160D-12E2-063124850D2C}"/>
              </a:ext>
            </a:extLst>
          </p:cNvPr>
          <p:cNvSpPr txBox="1"/>
          <p:nvPr/>
        </p:nvSpPr>
        <p:spPr>
          <a:xfrm>
            <a:off x="0" y="1621366"/>
            <a:ext cx="4180205" cy="1754326"/>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1961977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lstStyle/>
          <a:p>
            <a:r>
              <a:rPr lang="en-US" dirty="0"/>
              <a:t>First described by Ward Cunningham in 1992</a:t>
            </a:r>
          </a:p>
        </p:txBody>
      </p:sp>
      <p:sp>
        <p:nvSpPr>
          <p:cNvPr id="5" name="TextBox 4">
            <a:extLst>
              <a:ext uri="{FF2B5EF4-FFF2-40B4-BE49-F238E27FC236}">
                <a16:creationId xmlns:a16="http://schemas.microsoft.com/office/drawing/2014/main" id="{C3F639A6-07E5-FE79-1D46-B3F9AB652DD6}"/>
              </a:ext>
            </a:extLst>
          </p:cNvPr>
          <p:cNvSpPr txBox="1"/>
          <p:nvPr/>
        </p:nvSpPr>
        <p:spPr>
          <a:xfrm>
            <a:off x="0" y="1621366"/>
            <a:ext cx="4180205" cy="2308324"/>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2790852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lstStyle/>
          <a:p>
            <a:r>
              <a:rPr lang="en-US" dirty="0"/>
              <a:t>First described by Ward Cunningham in 1992</a:t>
            </a:r>
          </a:p>
        </p:txBody>
      </p:sp>
      <p:sp>
        <p:nvSpPr>
          <p:cNvPr id="3" name="TextBox 2">
            <a:extLst>
              <a:ext uri="{FF2B5EF4-FFF2-40B4-BE49-F238E27FC236}">
                <a16:creationId xmlns:a16="http://schemas.microsoft.com/office/drawing/2014/main" id="{3B3302E2-05CE-235B-F92A-103046275B38}"/>
              </a:ext>
            </a:extLst>
          </p:cNvPr>
          <p:cNvSpPr txBox="1"/>
          <p:nvPr/>
        </p:nvSpPr>
        <p:spPr>
          <a:xfrm>
            <a:off x="0" y="1621366"/>
            <a:ext cx="4180205"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389051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Tree>
    <p:extLst>
      <p:ext uri="{BB962C8B-B14F-4D97-AF65-F5344CB8AC3E}">
        <p14:creationId xmlns:p14="http://schemas.microsoft.com/office/powerpoint/2010/main" val="412762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4B32-07AE-979C-BD12-431983D2C634}"/>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493" y="582496"/>
            <a:ext cx="2724508" cy="3634268"/>
          </a:xfrm>
          <a:prstGeom prst="rect">
            <a:avLst/>
          </a:prstGeom>
        </p:spPr>
      </p:pic>
      <p:sp>
        <p:nvSpPr>
          <p:cNvPr id="4" name="Content Placeholder 2">
            <a:extLst>
              <a:ext uri="{FF2B5EF4-FFF2-40B4-BE49-F238E27FC236}">
                <a16:creationId xmlns:a16="http://schemas.microsoft.com/office/drawing/2014/main" id="{9BC630F4-C53C-17F0-CDAF-69791C0E0FF1}"/>
              </a:ext>
            </a:extLst>
          </p:cNvPr>
          <p:cNvSpPr txBox="1">
            <a:spLocks/>
          </p:cNvSpPr>
          <p:nvPr/>
        </p:nvSpPr>
        <p:spPr>
          <a:xfrm>
            <a:off x="538470" y="1134717"/>
            <a:ext cx="4633475" cy="26970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5" name="Picture 4">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000" y="1217845"/>
            <a:ext cx="367484" cy="337862"/>
          </a:xfrm>
          <a:prstGeom prst="rect">
            <a:avLst/>
          </a:prstGeom>
        </p:spPr>
      </p:pic>
      <p:pic>
        <p:nvPicPr>
          <p:cNvPr id="6" name="Picture 5">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1732400"/>
            <a:ext cx="360557" cy="360557"/>
          </a:xfrm>
          <a:prstGeom prst="rect">
            <a:avLst/>
          </a:prstGeom>
        </p:spPr>
      </p:pic>
      <p:pic>
        <p:nvPicPr>
          <p:cNvPr id="7" name="Picture 6">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164607"/>
            <a:ext cx="367484" cy="367484"/>
          </a:xfrm>
          <a:prstGeom prst="rect">
            <a:avLst/>
          </a:prstGeom>
          <a:ln>
            <a:noFill/>
          </a:ln>
        </p:spPr>
      </p:pic>
      <p:pic>
        <p:nvPicPr>
          <p:cNvPr id="8" name="Picture 7">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701857"/>
            <a:ext cx="360557" cy="360557"/>
          </a:xfrm>
          <a:prstGeom prst="rect">
            <a:avLst/>
          </a:prstGeom>
        </p:spPr>
      </p:pic>
      <p:pic>
        <p:nvPicPr>
          <p:cNvPr id="9" name="Picture 8">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0622" y="3180448"/>
            <a:ext cx="334241" cy="334241"/>
          </a:xfrm>
          <a:prstGeom prst="rect">
            <a:avLst/>
          </a:prstGeom>
        </p:spPr>
      </p:pic>
      <p:pic>
        <p:nvPicPr>
          <p:cNvPr id="10" name="Picture 9">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621" y="3868344"/>
            <a:ext cx="1716790" cy="692660"/>
          </a:xfrm>
          <a:prstGeom prst="rect">
            <a:avLst/>
          </a:prstGeom>
        </p:spPr>
      </p:pic>
    </p:spTree>
    <p:extLst>
      <p:ext uri="{BB962C8B-B14F-4D97-AF65-F5344CB8AC3E}">
        <p14:creationId xmlns:p14="http://schemas.microsoft.com/office/powerpoint/2010/main" val="320285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1090163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276450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2494543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23766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3542933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261472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1677303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5918-0E63-F979-0D5B-126C0F5F68D1}"/>
              </a:ext>
            </a:extLst>
          </p:cNvPr>
          <p:cNvSpPr>
            <a:spLocks noGrp="1"/>
          </p:cNvSpPr>
          <p:nvPr>
            <p:ph type="title"/>
          </p:nvPr>
        </p:nvSpPr>
        <p:spPr/>
        <p:txBody>
          <a:bodyPr/>
          <a:lstStyle/>
          <a:p>
            <a:r>
              <a:rPr lang="en-US" dirty="0"/>
              <a:t>A more reasonable definition</a:t>
            </a:r>
          </a:p>
        </p:txBody>
      </p:sp>
      <p:sp>
        <p:nvSpPr>
          <p:cNvPr id="3" name="Content Placeholder 2">
            <a:extLst>
              <a:ext uri="{FF2B5EF4-FFF2-40B4-BE49-F238E27FC236}">
                <a16:creationId xmlns:a16="http://schemas.microsoft.com/office/drawing/2014/main" id="{98A05F88-3D32-C473-5722-5EA0246077DE}"/>
              </a:ext>
            </a:extLst>
          </p:cNvPr>
          <p:cNvSpPr>
            <a:spLocks noGrp="1"/>
          </p:cNvSpPr>
          <p:nvPr>
            <p:ph idx="1"/>
          </p:nvPr>
        </p:nvSpPr>
        <p:spPr/>
        <p:txBody>
          <a:bodyPr/>
          <a:lstStyle/>
          <a:p>
            <a:pPr marL="0" indent="0">
              <a:buNone/>
            </a:pPr>
            <a:r>
              <a:rPr lang="en-US" dirty="0"/>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56399F3E-A4CF-0CBA-E8E2-A43DC8FD3C49}"/>
              </a:ext>
            </a:extLst>
          </p:cNvPr>
          <p:cNvSpPr txBox="1"/>
          <p:nvPr/>
        </p:nvSpPr>
        <p:spPr>
          <a:xfrm>
            <a:off x="3276600" y="3486150"/>
            <a:ext cx="5282600" cy="646331"/>
          </a:xfrm>
          <a:prstGeom prst="rect">
            <a:avLst/>
          </a:prstGeom>
          <a:noFill/>
        </p:spPr>
        <p:txBody>
          <a:bodyPr wrap="none" rtlCol="0">
            <a:spAutoFit/>
          </a:bodyPr>
          <a:lstStyle/>
          <a:p>
            <a:pPr algn="r"/>
            <a:r>
              <a:rPr lang="en-US" dirty="0">
                <a:solidFill>
                  <a:schemeClr val="tx1">
                    <a:lumMod val="75000"/>
                  </a:schemeClr>
                </a:solidFill>
              </a:rPr>
              <a:t>Matt Eland</a:t>
            </a:r>
          </a:p>
          <a:p>
            <a:pPr algn="r"/>
            <a:r>
              <a:rPr lang="en-US" dirty="0">
                <a:solidFill>
                  <a:schemeClr val="tx1">
                    <a:lumMod val="75000"/>
                  </a:schemeClr>
                </a:solidFill>
              </a:rPr>
              <a:t>killalldefects.com/2019/12/23/defining-technical-debt</a:t>
            </a:r>
          </a:p>
        </p:txBody>
      </p:sp>
    </p:spTree>
    <p:extLst>
      <p:ext uri="{BB962C8B-B14F-4D97-AF65-F5344CB8AC3E}">
        <p14:creationId xmlns:p14="http://schemas.microsoft.com/office/powerpoint/2010/main" val="4292039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727649-ABC7-22AF-803B-C275083EF069}"/>
              </a:ext>
            </a:extLst>
          </p:cNvPr>
          <p:cNvSpPr/>
          <p:nvPr/>
        </p:nvSpPr>
        <p:spPr>
          <a:xfrm>
            <a:off x="0" y="1910030"/>
            <a:ext cx="9136475" cy="1323439"/>
          </a:xfrm>
          <a:prstGeom prst="rect">
            <a:avLst/>
          </a:prstGeom>
          <a:noFill/>
        </p:spPr>
        <p:txBody>
          <a:bodyPr wrap="none" lIns="91440" tIns="45720" rIns="91440" bIns="45720">
            <a:spAutoFit/>
          </a:bodyPr>
          <a:lstStyle/>
          <a:p>
            <a:pPr algn="ctr"/>
            <a:r>
              <a:rPr lang="en-US" sz="8000" b="1" dirty="0">
                <a:ln w="22225">
                  <a:solidFill>
                    <a:srgbClr val="FF0000"/>
                  </a:solidFill>
                  <a:prstDash val="solid"/>
                </a:ln>
                <a:solidFill>
                  <a:srgbClr val="FFC000"/>
                </a:solidFill>
              </a:rPr>
              <a:t>Technical Debt is </a:t>
            </a:r>
            <a:r>
              <a:rPr lang="en-US" sz="80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02907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74D8C7-D101-0326-DD9F-5A4C12B620DD}"/>
              </a:ext>
            </a:extLst>
          </p:cNvPr>
          <p:cNvSpPr/>
          <p:nvPr/>
        </p:nvSpPr>
        <p:spPr>
          <a:xfrm>
            <a:off x="322247" y="2063145"/>
            <a:ext cx="8499506" cy="1015663"/>
          </a:xfrm>
          <a:prstGeom prst="rect">
            <a:avLst/>
          </a:prstGeom>
          <a:noFill/>
        </p:spPr>
        <p:txBody>
          <a:bodyPr wrap="none" lIns="91440" tIns="45720" rIns="91440" bIns="45720">
            <a:spAutoFit/>
          </a:bodyPr>
          <a:lstStyle/>
          <a:p>
            <a:pPr algn="ctr"/>
            <a:r>
              <a:rPr lang="en-US" sz="6000" b="1" dirty="0">
                <a:ln w="22225">
                  <a:solidFill>
                    <a:srgbClr val="FF0000"/>
                  </a:solidFill>
                  <a:prstDash val="solid"/>
                </a:ln>
                <a:solidFill>
                  <a:srgbClr val="FFC000"/>
                </a:solidFill>
              </a:rPr>
              <a:t>Technical Debt can be </a:t>
            </a:r>
            <a:r>
              <a:rPr lang="en-US" sz="6000" b="1" dirty="0">
                <a:ln w="22225">
                  <a:solidFill>
                    <a:schemeClr val="accent2"/>
                  </a:solidFill>
                  <a:prstDash val="solid"/>
                </a:ln>
                <a:solidFill>
                  <a:srgbClr val="FF0000"/>
                </a:solidFill>
              </a:rPr>
              <a:t>Bad</a:t>
            </a:r>
          </a:p>
        </p:txBody>
      </p:sp>
      <p:cxnSp>
        <p:nvCxnSpPr>
          <p:cNvPr id="4" name="Straight Connector 3">
            <a:extLst>
              <a:ext uri="{FF2B5EF4-FFF2-40B4-BE49-F238E27FC236}">
                <a16:creationId xmlns:a16="http://schemas.microsoft.com/office/drawing/2014/main" id="{E7425F8A-7647-835C-E66A-EE0832601EDB}"/>
              </a:ext>
            </a:extLst>
          </p:cNvPr>
          <p:cNvCxnSpPr>
            <a:cxnSpLocks/>
          </p:cNvCxnSpPr>
          <p:nvPr/>
        </p:nvCxnSpPr>
        <p:spPr>
          <a:xfrm>
            <a:off x="5257800" y="3028950"/>
            <a:ext cx="2209800" cy="0"/>
          </a:xfrm>
          <a:prstGeom prst="line">
            <a:avLst/>
          </a:prstGeom>
          <a:ln w="76200">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3956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26CA-4511-63B5-31C6-0BAE651A24C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6FF84DF-1068-B521-EE87-C480A1492715}"/>
              </a:ext>
            </a:extLst>
          </p:cNvPr>
          <p:cNvSpPr>
            <a:spLocks noGrp="1"/>
          </p:cNvSpPr>
          <p:nvPr>
            <p:ph idx="1"/>
          </p:nvPr>
        </p:nvSpPr>
        <p:spPr/>
        <p:txBody>
          <a:bodyPr>
            <a:normAutofit lnSpcReduction="10000"/>
          </a:bodyPr>
          <a:lstStyle/>
          <a:p>
            <a:r>
              <a:rPr lang="en-US" dirty="0"/>
              <a:t>What is Technical Debt</a:t>
            </a:r>
          </a:p>
          <a:p>
            <a:r>
              <a:rPr lang="en-US" dirty="0"/>
              <a:t>Pros and Cons of Technical Debt</a:t>
            </a:r>
          </a:p>
          <a:p>
            <a:r>
              <a:rPr lang="en-US" dirty="0"/>
              <a:t>What Causes Technical Debt</a:t>
            </a:r>
          </a:p>
          <a:p>
            <a:r>
              <a:rPr lang="en-US" dirty="0"/>
              <a:t>Types of Technical Debt</a:t>
            </a:r>
          </a:p>
          <a:p>
            <a:r>
              <a:rPr lang="en-US" dirty="0"/>
              <a:t>Technical Debt Identification</a:t>
            </a:r>
          </a:p>
          <a:p>
            <a:r>
              <a:rPr lang="en-US" dirty="0"/>
              <a:t>Tracking Technical Debt</a:t>
            </a:r>
          </a:p>
        </p:txBody>
      </p:sp>
    </p:spTree>
    <p:extLst>
      <p:ext uri="{BB962C8B-B14F-4D97-AF65-F5344CB8AC3E}">
        <p14:creationId xmlns:p14="http://schemas.microsoft.com/office/powerpoint/2010/main" val="195616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8C45A7-5749-A1E9-73CD-3924F44BFD11}"/>
              </a:ext>
            </a:extLst>
          </p:cNvPr>
          <p:cNvSpPr txBox="1"/>
          <p:nvPr/>
        </p:nvSpPr>
        <p:spPr>
          <a:xfrm>
            <a:off x="0" y="2156251"/>
            <a:ext cx="9144000" cy="830997"/>
          </a:xfrm>
          <a:prstGeom prst="rect">
            <a:avLst/>
          </a:prstGeom>
          <a:noFill/>
        </p:spPr>
        <p:txBody>
          <a:bodyPr wrap="square">
            <a:spAutoFit/>
          </a:bodyPr>
          <a:lstStyle/>
          <a:p>
            <a:pPr algn="ctr"/>
            <a:r>
              <a:rPr lang="en-US" sz="4800" b="1" dirty="0">
                <a:ln w="22225">
                  <a:solidFill>
                    <a:srgbClr val="FF0000"/>
                  </a:solidFill>
                  <a:prstDash val="solid"/>
                </a:ln>
                <a:solidFill>
                  <a:srgbClr val="FFC000"/>
                </a:solidFill>
              </a:rPr>
              <a:t>Technical Debt can be </a:t>
            </a:r>
            <a:r>
              <a:rPr lang="en-US" sz="48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719089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51A07-73DA-98CB-AC91-A6B02D860324}"/>
              </a:ext>
            </a:extLst>
          </p:cNvPr>
          <p:cNvSpPr txBox="1"/>
          <p:nvPr/>
        </p:nvSpPr>
        <p:spPr>
          <a:xfrm>
            <a:off x="4482" y="2110085"/>
            <a:ext cx="9144000" cy="923330"/>
          </a:xfrm>
          <a:prstGeom prst="rect">
            <a:avLst/>
          </a:prstGeom>
          <a:noFill/>
        </p:spPr>
        <p:txBody>
          <a:bodyPr wrap="square">
            <a:spAutoFit/>
          </a:bodyPr>
          <a:lstStyle/>
          <a:p>
            <a:pPr algn="ctr"/>
            <a:r>
              <a:rPr lang="en-US" sz="5200" b="1" dirty="0">
                <a:ln w="22225">
                  <a:solidFill>
                    <a:srgbClr val="FF0000"/>
                  </a:solidFill>
                  <a:prstDash val="solid"/>
                </a:ln>
                <a:solidFill>
                  <a:srgbClr val="FFC000"/>
                </a:solidFill>
              </a:rPr>
              <a:t>Technical Debt can be </a:t>
            </a:r>
            <a:r>
              <a:rPr lang="en-US" sz="52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1196150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51A07-73DA-98CB-AC91-A6B02D860324}"/>
              </a:ext>
            </a:extLst>
          </p:cNvPr>
          <p:cNvSpPr txBox="1"/>
          <p:nvPr/>
        </p:nvSpPr>
        <p:spPr>
          <a:xfrm>
            <a:off x="4482" y="2110085"/>
            <a:ext cx="9144000" cy="892552"/>
          </a:xfrm>
          <a:prstGeom prst="rect">
            <a:avLst/>
          </a:prstGeom>
          <a:noFill/>
        </p:spPr>
        <p:txBody>
          <a:bodyPr wrap="square">
            <a:spAutoFit/>
          </a:bodyPr>
          <a:lstStyle/>
          <a:p>
            <a:pPr algn="ctr"/>
            <a:r>
              <a:rPr lang="en-US" sz="5200" b="1" dirty="0">
                <a:ln w="22225">
                  <a:solidFill>
                    <a:srgbClr val="FF0000"/>
                  </a:solidFill>
                  <a:prstDash val="solid"/>
                </a:ln>
                <a:solidFill>
                  <a:srgbClr val="FFC000"/>
                </a:solidFill>
              </a:rPr>
              <a:t>Technical Debt can be </a:t>
            </a:r>
            <a:r>
              <a:rPr lang="en-US" sz="52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498173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AFDCB7-D4D5-C836-0224-85433693E5F9}"/>
              </a:ext>
            </a:extLst>
          </p:cNvPr>
          <p:cNvSpPr/>
          <p:nvPr/>
        </p:nvSpPr>
        <p:spPr>
          <a:xfrm>
            <a:off x="-3355" y="2017752"/>
            <a:ext cx="9150710" cy="1107996"/>
          </a:xfrm>
          <a:prstGeom prst="rect">
            <a:avLst/>
          </a:prstGeom>
          <a:noFill/>
        </p:spPr>
        <p:txBody>
          <a:bodyPr wrap="none" lIns="91440" tIns="45720" rIns="91440" bIns="45720">
            <a:spAutoFit/>
          </a:bodyPr>
          <a:lstStyle/>
          <a:p>
            <a:pPr algn="ctr"/>
            <a:r>
              <a:rPr lang="en-US" sz="6600" b="1" dirty="0">
                <a:ln w="22225">
                  <a:solidFill>
                    <a:srgbClr val="FF0000"/>
                  </a:solidFill>
                  <a:prstDash val="solid"/>
                </a:ln>
                <a:solidFill>
                  <a:srgbClr val="FFC000"/>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a:t>
            </a:r>
            <a:r>
              <a:rPr lang="en-US" sz="6600" b="1" dirty="0">
                <a:ln w="22225">
                  <a:solidFill>
                    <a:srgbClr val="FF0000"/>
                  </a:solidFill>
                  <a:prstDash val="solid"/>
                </a:ln>
                <a:solidFill>
                  <a:srgbClr val="FFC000"/>
                </a:solidFill>
              </a:rPr>
              <a:t>Free</a:t>
            </a:r>
          </a:p>
        </p:txBody>
      </p:sp>
      <p:pic>
        <p:nvPicPr>
          <p:cNvPr id="3" name="resource-cinemasins-roll-credits-green-screen">
            <a:hlinkClick r:id="" action="ppaction://media"/>
            <a:extLst>
              <a:ext uri="{FF2B5EF4-FFF2-40B4-BE49-F238E27FC236}">
                <a16:creationId xmlns:a16="http://schemas.microsoft.com/office/drawing/2014/main" id="{6C1D4062-343D-00CE-1587-2567D393D8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96400" y="3257550"/>
            <a:ext cx="1855259" cy="1043583"/>
          </a:xfrm>
          <a:prstGeom prst="rect">
            <a:avLst/>
          </a:prstGeom>
        </p:spPr>
      </p:pic>
    </p:spTree>
    <p:extLst>
      <p:ext uri="{BB962C8B-B14F-4D97-AF65-F5344CB8AC3E}">
        <p14:creationId xmlns:p14="http://schemas.microsoft.com/office/powerpoint/2010/main" val="29126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Tree>
    <p:extLst>
      <p:ext uri="{BB962C8B-B14F-4D97-AF65-F5344CB8AC3E}">
        <p14:creationId xmlns:p14="http://schemas.microsoft.com/office/powerpoint/2010/main" val="292698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Tree>
    <p:extLst>
      <p:ext uri="{BB962C8B-B14F-4D97-AF65-F5344CB8AC3E}">
        <p14:creationId xmlns:p14="http://schemas.microsoft.com/office/powerpoint/2010/main" val="344463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Tree>
    <p:extLst>
      <p:ext uri="{BB962C8B-B14F-4D97-AF65-F5344CB8AC3E}">
        <p14:creationId xmlns:p14="http://schemas.microsoft.com/office/powerpoint/2010/main" val="13330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
        <p:nvSpPr>
          <p:cNvPr id="6" name="Rectangle: Rounded Corners 5">
            <a:extLst>
              <a:ext uri="{FF2B5EF4-FFF2-40B4-BE49-F238E27FC236}">
                <a16:creationId xmlns:a16="http://schemas.microsoft.com/office/drawing/2014/main" id="{B9D013DF-A9F9-D20B-1EB4-4727FB67DC8F}"/>
              </a:ext>
            </a:extLst>
          </p:cNvPr>
          <p:cNvSpPr/>
          <p:nvPr/>
        </p:nvSpPr>
        <p:spPr>
          <a:xfrm>
            <a:off x="45720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Yet Another Permission Change</a:t>
            </a:r>
          </a:p>
        </p:txBody>
      </p:sp>
    </p:spTree>
    <p:extLst>
      <p:ext uri="{BB962C8B-B14F-4D97-AF65-F5344CB8AC3E}">
        <p14:creationId xmlns:p14="http://schemas.microsoft.com/office/powerpoint/2010/main" val="75747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
        <p:nvSpPr>
          <p:cNvPr id="6" name="Rectangle: Rounded Corners 5">
            <a:extLst>
              <a:ext uri="{FF2B5EF4-FFF2-40B4-BE49-F238E27FC236}">
                <a16:creationId xmlns:a16="http://schemas.microsoft.com/office/drawing/2014/main" id="{B9D013DF-A9F9-D20B-1EB4-4727FB67DC8F}"/>
              </a:ext>
            </a:extLst>
          </p:cNvPr>
          <p:cNvSpPr/>
          <p:nvPr/>
        </p:nvSpPr>
        <p:spPr>
          <a:xfrm>
            <a:off x="45720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Yet Another Permission Change</a:t>
            </a:r>
          </a:p>
        </p:txBody>
      </p:sp>
    </p:spTree>
    <p:extLst>
      <p:ext uri="{BB962C8B-B14F-4D97-AF65-F5344CB8AC3E}">
        <p14:creationId xmlns:p14="http://schemas.microsoft.com/office/powerpoint/2010/main" val="25076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D5AD-D0E8-A62F-C51A-5D464A1EFC70}"/>
              </a:ext>
            </a:extLst>
          </p:cNvPr>
          <p:cNvSpPr>
            <a:spLocks noGrp="1"/>
          </p:cNvSpPr>
          <p:nvPr>
            <p:ph type="title"/>
          </p:nvPr>
        </p:nvSpPr>
        <p:spPr/>
        <p:txBody>
          <a:bodyPr/>
          <a:lstStyle/>
          <a:p>
            <a:r>
              <a:rPr lang="en-US" dirty="0"/>
              <a:t>Another Technical Debt Example</a:t>
            </a:r>
          </a:p>
        </p:txBody>
      </p:sp>
      <p:sp>
        <p:nvSpPr>
          <p:cNvPr id="5" name="Rectangle: Rounded Corners 4">
            <a:extLst>
              <a:ext uri="{FF2B5EF4-FFF2-40B4-BE49-F238E27FC236}">
                <a16:creationId xmlns:a16="http://schemas.microsoft.com/office/drawing/2014/main" id="{35BD2AA0-9414-C5B2-11BF-AE9B4C0D6379}"/>
              </a:ext>
            </a:extLst>
          </p:cNvPr>
          <p:cNvSpPr/>
          <p:nvPr/>
        </p:nvSpPr>
        <p:spPr>
          <a:xfrm>
            <a:off x="304800" y="181689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6" name="Rectangle: Rounded Corners 5">
            <a:extLst>
              <a:ext uri="{FF2B5EF4-FFF2-40B4-BE49-F238E27FC236}">
                <a16:creationId xmlns:a16="http://schemas.microsoft.com/office/drawing/2014/main" id="{ADE43B1A-46AB-79B7-1F50-BE490D34520E}"/>
              </a:ext>
            </a:extLst>
          </p:cNvPr>
          <p:cNvSpPr/>
          <p:nvPr/>
        </p:nvSpPr>
        <p:spPr>
          <a:xfrm>
            <a:off x="4902202" y="181689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28926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0B18-8276-2235-B967-935B2C02EF43}"/>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FC2B191A-0AC1-18EC-98DE-A50E91969561}"/>
              </a:ext>
            </a:extLst>
          </p:cNvPr>
          <p:cNvSpPr>
            <a:spLocks noGrp="1"/>
          </p:cNvSpPr>
          <p:nvPr>
            <p:ph type="body" idx="1"/>
          </p:nvPr>
        </p:nvSpPr>
        <p:spPr/>
        <p:txBody>
          <a:bodyPr/>
          <a:lstStyle/>
          <a:p>
            <a:r>
              <a:rPr lang="en-US" dirty="0">
                <a:solidFill>
                  <a:schemeClr val="tx1">
                    <a:lumMod val="75000"/>
                  </a:schemeClr>
                </a:solidFill>
              </a:rPr>
              <a:t>Technical Debt Is Not Free</a:t>
            </a:r>
          </a:p>
        </p:txBody>
      </p:sp>
    </p:spTree>
    <p:extLst>
      <p:ext uri="{BB962C8B-B14F-4D97-AF65-F5344CB8AC3E}">
        <p14:creationId xmlns:p14="http://schemas.microsoft.com/office/powerpoint/2010/main" val="435935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8DCE-CC35-81DD-841B-AB224C7F1C2A}"/>
              </a:ext>
            </a:extLst>
          </p:cNvPr>
          <p:cNvSpPr>
            <a:spLocks noGrp="1"/>
          </p:cNvSpPr>
          <p:nvPr>
            <p:ph type="title"/>
          </p:nvPr>
        </p:nvSpPr>
        <p:spPr>
          <a:xfrm>
            <a:off x="457200" y="205980"/>
            <a:ext cx="8229600" cy="857250"/>
          </a:xfrm>
        </p:spPr>
        <p:txBody>
          <a:bodyPr anchor="ctr">
            <a:normAutofit/>
          </a:bodyPr>
          <a:lstStyle/>
          <a:p>
            <a:r>
              <a:rPr lang="en-US" dirty="0"/>
              <a:t>Another Technical Debt Example</a:t>
            </a:r>
          </a:p>
        </p:txBody>
      </p:sp>
      <p:pic>
        <p:nvPicPr>
          <p:cNvPr id="5" name="Content Placeholder 4" descr="A picture containing diagram&#10;&#10;Description automatically generated">
            <a:extLst>
              <a:ext uri="{FF2B5EF4-FFF2-40B4-BE49-F238E27FC236}">
                <a16:creationId xmlns:a16="http://schemas.microsoft.com/office/drawing/2014/main" id="{F0B889FB-6776-6489-ECAA-FDC3252F168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725204"/>
            <a:ext cx="8229600" cy="2343966"/>
          </a:xfrm>
          <a:noFill/>
        </p:spPr>
      </p:pic>
    </p:spTree>
    <p:extLst>
      <p:ext uri="{BB962C8B-B14F-4D97-AF65-F5344CB8AC3E}">
        <p14:creationId xmlns:p14="http://schemas.microsoft.com/office/powerpoint/2010/main" val="4188806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C0C6-7C7D-71A5-8C6D-48E603A5C384}"/>
              </a:ext>
            </a:extLst>
          </p:cNvPr>
          <p:cNvSpPr>
            <a:spLocks noGrp="1"/>
          </p:cNvSpPr>
          <p:nvPr>
            <p:ph type="title"/>
          </p:nvPr>
        </p:nvSpPr>
        <p:spPr/>
        <p:txBody>
          <a:bodyPr>
            <a:normAutofit fontScale="90000"/>
          </a:bodyPr>
          <a:lstStyle/>
          <a:p>
            <a:r>
              <a:rPr lang="en-US" dirty="0"/>
              <a:t>Pros and Cons of Technical Debt</a:t>
            </a:r>
          </a:p>
        </p:txBody>
      </p:sp>
      <p:sp>
        <p:nvSpPr>
          <p:cNvPr id="3" name="Text Placeholder 2">
            <a:extLst>
              <a:ext uri="{FF2B5EF4-FFF2-40B4-BE49-F238E27FC236}">
                <a16:creationId xmlns:a16="http://schemas.microsoft.com/office/drawing/2014/main" id="{77DB12AC-0608-E9EE-FB59-F59AE0BAB7F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12696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514B-0553-545F-B0C0-1A895A8E0212}"/>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057A68A4-0725-DB27-FBB2-0609878B4A93}"/>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54C75D32-57D2-A733-861F-75812DD5EF40}"/>
              </a:ext>
            </a:extLst>
          </p:cNvPr>
          <p:cNvSpPr>
            <a:spLocks noGrp="1"/>
          </p:cNvSpPr>
          <p:nvPr>
            <p:ph sz="half" idx="2"/>
          </p:nvPr>
        </p:nvSpPr>
        <p:spPr/>
        <p:txBody>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E7AB399A-8C9E-D52E-5905-1DE357FDAEFE}"/>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24D78FA6-B523-CA66-0E34-B49ABDB780F1}"/>
              </a:ext>
            </a:extLst>
          </p:cNvPr>
          <p:cNvSpPr>
            <a:spLocks noGrp="1"/>
          </p:cNvSpPr>
          <p:nvPr>
            <p:ph sz="quarter" idx="4"/>
          </p:nvPr>
        </p:nvSpPr>
        <p:spPr/>
        <p:txBody>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96595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5578-6184-46FF-6ECA-54B58A4D399C}"/>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B32D37D9-6965-5A6F-2C3B-B095687896D1}"/>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63721084-1E3E-207B-5E58-9ADFD94F4456}"/>
              </a:ext>
            </a:extLst>
          </p:cNvPr>
          <p:cNvSpPr>
            <a:spLocks noGrp="1"/>
          </p:cNvSpPr>
          <p:nvPr>
            <p:ph sz="half" idx="2"/>
          </p:nvPr>
        </p:nvSpPr>
        <p:spPr/>
        <p:txBody>
          <a:bodyPr>
            <a:normAutofit lnSpcReduction="10000"/>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641D1158-B7E3-4AC0-95E5-69262C58E2E5}"/>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70992CE1-8CF8-6F90-CA0F-CCEE132F5501}"/>
              </a:ext>
            </a:extLst>
          </p:cNvPr>
          <p:cNvSpPr>
            <a:spLocks noGrp="1"/>
          </p:cNvSpPr>
          <p:nvPr>
            <p:ph sz="quarter" idx="4"/>
          </p:nvPr>
        </p:nvSpPr>
        <p:spPr/>
        <p:txBody>
          <a:bodyPr>
            <a:normAutofit lnSpcReduction="10000"/>
          </a:bodyPr>
          <a:lstStyle/>
          <a:p>
            <a:r>
              <a:rPr lang="en-US" dirty="0"/>
              <a:t>Higher upgrade costs</a:t>
            </a:r>
          </a:p>
          <a:p>
            <a:r>
              <a:rPr lang="en-US" dirty="0"/>
              <a:t>System compatibility issues</a:t>
            </a:r>
          </a:p>
          <a:p>
            <a:r>
              <a:rPr lang="en-US" dirty="0"/>
              <a:t>Poor end user experience</a:t>
            </a:r>
          </a:p>
          <a:p>
            <a:r>
              <a:rPr lang="en-US" dirty="0"/>
              <a:t>Less responsible to market changes</a:t>
            </a:r>
          </a:p>
          <a:p>
            <a:r>
              <a:rPr lang="en-US" dirty="0"/>
              <a:t>Poor IT morale</a:t>
            </a:r>
          </a:p>
        </p:txBody>
      </p:sp>
    </p:spTree>
    <p:extLst>
      <p:ext uri="{BB962C8B-B14F-4D97-AF65-F5344CB8AC3E}">
        <p14:creationId xmlns:p14="http://schemas.microsoft.com/office/powerpoint/2010/main" val="196019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4775-8884-FB38-17CD-77ACB7550D96}"/>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84856C5E-D988-FDF8-B226-B0E6410AC232}"/>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497268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C127-DE6F-E7B8-3065-79AF748BEED8}"/>
              </a:ext>
            </a:extLst>
          </p:cNvPr>
          <p:cNvSpPr>
            <a:spLocks noGrp="1"/>
          </p:cNvSpPr>
          <p:nvPr>
            <p:ph type="title"/>
          </p:nvPr>
        </p:nvSpPr>
        <p:spPr/>
        <p:txBody>
          <a:bodyPr/>
          <a:lstStyle/>
          <a:p>
            <a:r>
              <a:rPr lang="en-US" dirty="0"/>
              <a:t>Insufficient up-front definition</a:t>
            </a:r>
          </a:p>
        </p:txBody>
      </p:sp>
      <p:pic>
        <p:nvPicPr>
          <p:cNvPr id="6" name="Content Placeholder 5" descr="A picture containing window, person, computer, staring&#10;&#10;Description automatically generated">
            <a:extLst>
              <a:ext uri="{FF2B5EF4-FFF2-40B4-BE49-F238E27FC236}">
                <a16:creationId xmlns:a16="http://schemas.microsoft.com/office/drawing/2014/main" id="{77E7959F-C531-0D26-51E9-FDC9EF0FB6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4" name="Text Placeholder 3">
            <a:extLst>
              <a:ext uri="{FF2B5EF4-FFF2-40B4-BE49-F238E27FC236}">
                <a16:creationId xmlns:a16="http://schemas.microsoft.com/office/drawing/2014/main" id="{22481705-3322-6EEA-A595-9BB7F2AEA42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4066714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Business Pressures</a:t>
            </a:r>
          </a:p>
        </p:txBody>
      </p:sp>
      <p:pic>
        <p:nvPicPr>
          <p:cNvPr id="6" name="Content Placeholder 5" descr="A picture containing person&#10;&#10;Description automatically generated">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0"/>
            <a:ext cx="5111750" cy="3412737"/>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37885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process or understanding</a:t>
            </a:r>
          </a:p>
        </p:txBody>
      </p:sp>
      <p:pic>
        <p:nvPicPr>
          <p:cNvPr id="6" name="Content Placeholder 5">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503683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Tightly-coupled components</a:t>
            </a:r>
          </a:p>
        </p:txBody>
      </p:sp>
      <p:pic>
        <p:nvPicPr>
          <p:cNvPr id="6" name="Content Placeholder 5">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0"/>
            <a:ext cx="5111750" cy="3412737"/>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9160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 test suite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descr="Diagram, timeline&#10;&#10;Description automatically generated">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9" name="&quot;Not Allowed&quot; Symbol 8">
            <a:extLst>
              <a:ext uri="{FF2B5EF4-FFF2-40B4-BE49-F238E27FC236}">
                <a16:creationId xmlns:a16="http://schemas.microsoft.com/office/drawing/2014/main" id="{2A775387-A12C-467A-CC91-8F658753AB03}"/>
              </a:ext>
            </a:extLst>
          </p:cNvPr>
          <p:cNvSpPr/>
          <p:nvPr/>
        </p:nvSpPr>
        <p:spPr>
          <a:xfrm>
            <a:off x="4108450" y="443901"/>
            <a:ext cx="4044950" cy="3412736"/>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126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E933-F125-F79A-AB60-E6492BA311B8}"/>
              </a:ext>
            </a:extLst>
          </p:cNvPr>
          <p:cNvSpPr>
            <a:spLocks noGrp="1"/>
          </p:cNvSpPr>
          <p:nvPr>
            <p:ph type="title"/>
          </p:nvPr>
        </p:nvSpPr>
        <p:spPr>
          <a:xfrm>
            <a:off x="1792288" y="3600450"/>
            <a:ext cx="5486400" cy="425054"/>
          </a:xfrm>
        </p:spPr>
        <p:txBody>
          <a:bodyPr anchor="b">
            <a:normAutofit/>
          </a:bodyPr>
          <a:lstStyle/>
          <a:p>
            <a:r>
              <a:rPr lang="en-US" dirty="0"/>
              <a:t>What is Technical Debt</a:t>
            </a:r>
          </a:p>
        </p:txBody>
      </p:sp>
      <p:pic>
        <p:nvPicPr>
          <p:cNvPr id="5" name="Content Placeholder 4">
            <a:extLst>
              <a:ext uri="{FF2B5EF4-FFF2-40B4-BE49-F238E27FC236}">
                <a16:creationId xmlns:a16="http://schemas.microsoft.com/office/drawing/2014/main" id="{0C484FF2-2328-D76E-3F08-2B47C654DB9F}"/>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a:stretch/>
        </p:blipFill>
        <p:spPr>
          <a:xfrm>
            <a:off x="1792288" y="562937"/>
            <a:ext cx="5486400" cy="2879387"/>
          </a:xfrm>
          <a:noFill/>
        </p:spPr>
      </p:pic>
      <p:sp>
        <p:nvSpPr>
          <p:cNvPr id="10" name="Text Placeholder 3">
            <a:extLst>
              <a:ext uri="{FF2B5EF4-FFF2-40B4-BE49-F238E27FC236}">
                <a16:creationId xmlns:a16="http://schemas.microsoft.com/office/drawing/2014/main" id="{9CD3990B-F49A-4DE6-1C67-D2D3A319B2C9}"/>
              </a:ext>
            </a:extLst>
          </p:cNvPr>
          <p:cNvSpPr>
            <a:spLocks noGrp="1"/>
          </p:cNvSpPr>
          <p:nvPr>
            <p:ph type="body" sz="half" idx="2"/>
          </p:nvPr>
        </p:nvSpPr>
        <p:spPr>
          <a:xfrm>
            <a:off x="1792288" y="4025504"/>
            <a:ext cx="5486400" cy="603647"/>
          </a:xfrm>
        </p:spPr>
        <p:txBody>
          <a:bodyPr/>
          <a:lstStyle/>
          <a:p>
            <a:r>
              <a:rPr lang="en-US" dirty="0"/>
              <a:t>A story as old as time</a:t>
            </a:r>
          </a:p>
        </p:txBody>
      </p:sp>
    </p:spTree>
    <p:extLst>
      <p:ext uri="{BB962C8B-B14F-4D97-AF65-F5344CB8AC3E}">
        <p14:creationId xmlns:p14="http://schemas.microsoft.com/office/powerpoint/2010/main" val="2685472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 test suite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0"/>
            <a:ext cx="5111750" cy="3412737"/>
          </a:xfrm>
        </p:spPr>
      </p:pic>
    </p:spTree>
    <p:extLst>
      <p:ext uri="{BB962C8B-B14F-4D97-AF65-F5344CB8AC3E}">
        <p14:creationId xmlns:p14="http://schemas.microsoft.com/office/powerpoint/2010/main" val="2815164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collaboration</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0"/>
            <a:ext cx="5111750" cy="3412735"/>
          </a:xfrm>
        </p:spPr>
      </p:pic>
    </p:spTree>
    <p:extLst>
      <p:ext uri="{BB962C8B-B14F-4D97-AF65-F5344CB8AC3E}">
        <p14:creationId xmlns:p14="http://schemas.microsoft.com/office/powerpoint/2010/main" val="2084872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Parallel development</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1652392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Delayed refactoring</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4027402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alignment to standards</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2145368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knowledge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3585475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ownership</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3689646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0"/>
            <a:ext cx="5111750" cy="3412737"/>
          </a:xfrm>
        </p:spPr>
      </p:pic>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Poor technical leadership</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496078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Last minute specification changes</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9" name="Content Placeholder 8">
            <a:extLst>
              <a:ext uri="{FF2B5EF4-FFF2-40B4-BE49-F238E27FC236}">
                <a16:creationId xmlns:a16="http://schemas.microsoft.com/office/drawing/2014/main" id="{9C28D376-F220-E41E-A872-7E1281EF4BE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27450" y="596302"/>
            <a:ext cx="5111750" cy="3412736"/>
          </a:xfrm>
        </p:spPr>
      </p:pic>
    </p:spTree>
    <p:extLst>
      <p:ext uri="{BB962C8B-B14F-4D97-AF65-F5344CB8AC3E}">
        <p14:creationId xmlns:p14="http://schemas.microsoft.com/office/powerpoint/2010/main" val="3170671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480A-7BC4-9917-5BE5-79E8747B8C22}"/>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0B4BF79-5C6D-368B-0400-97587183BA45}"/>
              </a:ext>
            </a:extLst>
          </p:cNvPr>
          <p:cNvSpPr>
            <a:spLocks noGrp="1"/>
          </p:cNvSpPr>
          <p:nvPr>
            <p:ph idx="1"/>
          </p:nvPr>
        </p:nvSpPr>
        <p:spPr/>
        <p:txBody>
          <a:bodyPr numCol="2">
            <a:normAutofit fontScale="77500" lnSpcReduction="20000"/>
          </a:bodyPr>
          <a:lstStyle/>
          <a:p>
            <a:r>
              <a:rPr lang="en-US" dirty="0"/>
              <a:t>Insufficient up-front definition</a:t>
            </a:r>
          </a:p>
          <a:p>
            <a:r>
              <a:rPr lang="en-US" dirty="0"/>
              <a:t>Business pressures</a:t>
            </a:r>
          </a:p>
          <a:p>
            <a:r>
              <a:rPr lang="en-US" dirty="0"/>
              <a:t>Lack of process of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999322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7BCB-FD37-AEA8-EC34-698C4C9204B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250058E2-ADAE-5392-EF9C-F0DFEAB3950B}"/>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78" b="7778"/>
          <a:stretch/>
        </p:blipFill>
        <p:spPr>
          <a:xfrm>
            <a:off x="1792288" y="459581"/>
            <a:ext cx="5486400" cy="3086100"/>
          </a:xfrm>
        </p:spPr>
      </p:pic>
      <p:sp>
        <p:nvSpPr>
          <p:cNvPr id="4" name="Text Placeholder 3">
            <a:extLst>
              <a:ext uri="{FF2B5EF4-FFF2-40B4-BE49-F238E27FC236}">
                <a16:creationId xmlns:a16="http://schemas.microsoft.com/office/drawing/2014/main" id="{129B13B2-ED36-2286-0F30-9E2442321A41}"/>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750951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4142F-39CF-9597-C2B8-AB8911A155BC}"/>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08BFD9C8-DF73-E7E2-677F-AE489F968951}"/>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829121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Architecture</a:t>
            </a:r>
          </a:p>
        </p:txBody>
      </p:sp>
      <p:pic>
        <p:nvPicPr>
          <p:cNvPr id="6" name="Content Placeholder 5" descr="A picture containing text, circuit, electronics&#10;&#10;Description automatically generated">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84019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Build</a:t>
            </a:r>
          </a:p>
        </p:txBody>
      </p:sp>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49076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Code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073037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662"/>
            <a:ext cx="5111750" cy="340721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Defect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1687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Design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329676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2"/>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Documentation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899228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7418"/>
            <a:ext cx="5111750" cy="340570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Infrastructure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791278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9119"/>
            <a:ext cx="5111750" cy="3402301"/>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People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112090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Process</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932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AEF00-FAF2-AF79-0451-B63A8E9A0C67}"/>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536CDAE5-A0BB-909A-FEE3-C11F9F8F1A20}"/>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5" b="7795"/>
          <a:stretch/>
        </p:blipFill>
        <p:spPr>
          <a:xfrm>
            <a:off x="1792288" y="459581"/>
            <a:ext cx="5486400" cy="3086100"/>
          </a:xfrm>
        </p:spPr>
      </p:pic>
      <p:sp>
        <p:nvSpPr>
          <p:cNvPr id="4" name="Text Placeholder 3">
            <a:extLst>
              <a:ext uri="{FF2B5EF4-FFF2-40B4-BE49-F238E27FC236}">
                <a16:creationId xmlns:a16="http://schemas.microsoft.com/office/drawing/2014/main" id="{C9BC28F0-ADFA-9C18-3F82-05907E6993E5}"/>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354918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352"/>
            <a:ext cx="5111750" cy="340783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Requirement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94295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511"/>
            <a:ext cx="5111750"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Service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879789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7780" y="446511"/>
            <a:ext cx="5106289"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Test Automation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918519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8063" y="446511"/>
            <a:ext cx="5105722"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Test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831240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C924-4299-3F85-DDDA-B7D601F6BCDF}"/>
              </a:ext>
            </a:extLst>
          </p:cNvPr>
          <p:cNvSpPr>
            <a:spLocks noGrp="1"/>
          </p:cNvSpPr>
          <p:nvPr>
            <p:ph type="title"/>
          </p:nvPr>
        </p:nvSpPr>
        <p:spPr/>
        <p:txBody>
          <a:bodyPr/>
          <a:lstStyle/>
          <a:p>
            <a:r>
              <a:rPr lang="en-US" dirty="0"/>
              <a:t>Types of Technical Debt</a:t>
            </a:r>
          </a:p>
        </p:txBody>
      </p:sp>
      <p:sp>
        <p:nvSpPr>
          <p:cNvPr id="3" name="Content Placeholder 2">
            <a:extLst>
              <a:ext uri="{FF2B5EF4-FFF2-40B4-BE49-F238E27FC236}">
                <a16:creationId xmlns:a16="http://schemas.microsoft.com/office/drawing/2014/main" id="{8B2FBE0A-42ED-5C9D-4A3E-A0E288C884DD}"/>
              </a:ext>
            </a:extLst>
          </p:cNvPr>
          <p:cNvSpPr>
            <a:spLocks noGrp="1"/>
          </p:cNvSpPr>
          <p:nvPr>
            <p:ph idx="1"/>
          </p:nvPr>
        </p:nvSpPr>
        <p:spPr/>
        <p:txBody>
          <a:bodyPr numCol="2">
            <a:normAutofit lnSpcReduction="10000"/>
          </a:bodyPr>
          <a:lstStyle/>
          <a:p>
            <a:r>
              <a:rPr lang="en-US" dirty="0"/>
              <a:t>Architecture</a:t>
            </a:r>
          </a:p>
          <a:p>
            <a:r>
              <a:rPr lang="en-US" dirty="0"/>
              <a:t>Build</a:t>
            </a:r>
          </a:p>
          <a:p>
            <a:r>
              <a:rPr lang="en-US" dirty="0"/>
              <a:t>Code</a:t>
            </a:r>
          </a:p>
          <a:p>
            <a:r>
              <a:rPr lang="en-US" dirty="0"/>
              <a:t>Defect</a:t>
            </a:r>
          </a:p>
          <a:p>
            <a:r>
              <a:rPr lang="en-US" dirty="0"/>
              <a:t>Design</a:t>
            </a:r>
          </a:p>
          <a:p>
            <a:r>
              <a:rPr lang="en-US" dirty="0"/>
              <a:t>Documentation</a:t>
            </a:r>
          </a:p>
          <a:p>
            <a:r>
              <a:rPr lang="en-US" dirty="0"/>
              <a:t>Infrastructure</a:t>
            </a:r>
          </a:p>
          <a:p>
            <a:r>
              <a:rPr lang="en-US" dirty="0"/>
              <a:t>Process</a:t>
            </a:r>
          </a:p>
          <a:p>
            <a:r>
              <a:rPr lang="en-US" dirty="0"/>
              <a:t>Requirement</a:t>
            </a:r>
          </a:p>
          <a:p>
            <a:r>
              <a:rPr lang="en-US" dirty="0"/>
              <a:t>Service</a:t>
            </a:r>
          </a:p>
          <a:p>
            <a:r>
              <a:rPr lang="en-US" dirty="0"/>
              <a:t>Test Automation</a:t>
            </a:r>
          </a:p>
          <a:p>
            <a:r>
              <a:rPr lang="en-US" dirty="0"/>
              <a:t>Test</a:t>
            </a:r>
          </a:p>
        </p:txBody>
      </p:sp>
    </p:spTree>
    <p:extLst>
      <p:ext uri="{BB962C8B-B14F-4D97-AF65-F5344CB8AC3E}">
        <p14:creationId xmlns:p14="http://schemas.microsoft.com/office/powerpoint/2010/main" val="16777232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5B8C-AE29-1581-D2E7-A2DACE1C2DEA}"/>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01A89B1F-BF43-3A5F-4054-39350F9797D9}"/>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932224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5627183" y="1424285"/>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307928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412333" y="1424285"/>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423121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343406" y="1424285"/>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231395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922157" y="1424285"/>
            <a:ext cx="340131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Refactoring</a:t>
            </a:r>
          </a:p>
        </p:txBody>
      </p:sp>
    </p:spTree>
    <p:extLst>
      <p:ext uri="{BB962C8B-B14F-4D97-AF65-F5344CB8AC3E}">
        <p14:creationId xmlns:p14="http://schemas.microsoft.com/office/powerpoint/2010/main" val="237670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7E38-FCDC-E4ED-BD47-6CF7F8EC6429}"/>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6BD095EC-3FF7-6D01-C6FD-55A91FC746B7}"/>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69" b="7869"/>
          <a:stretch/>
        </p:blipFill>
        <p:spPr>
          <a:xfrm>
            <a:off x="1792288" y="459581"/>
            <a:ext cx="5486400" cy="3086100"/>
          </a:xfrm>
        </p:spPr>
      </p:pic>
      <p:sp>
        <p:nvSpPr>
          <p:cNvPr id="4" name="Text Placeholder 3">
            <a:extLst>
              <a:ext uri="{FF2B5EF4-FFF2-40B4-BE49-F238E27FC236}">
                <a16:creationId xmlns:a16="http://schemas.microsoft.com/office/drawing/2014/main" id="{5C496928-8AC2-AE68-ACEC-5E1E97958929}"/>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6391835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889585" y="1424285"/>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1038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5200570" y="1424285"/>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368702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Have other teams built similar solutions?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016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there inconsistent user experiences?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467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1200329"/>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solutions using the same reusable frameworks?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4334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best practices being followed?</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8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deployments taking too long?</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595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6" name="Rectangle 5">
            <a:extLst>
              <a:ext uri="{FF2B5EF4-FFF2-40B4-BE49-F238E27FC236}">
                <a16:creationId xmlns:a16="http://schemas.microsoft.com/office/drawing/2014/main" id="{AC8E5F4A-5A95-DC7D-D3B0-EDCF8CF5ECA4}"/>
              </a:ext>
            </a:extLst>
          </p:cNvPr>
          <p:cNvSpPr/>
          <p:nvPr/>
        </p:nvSpPr>
        <p:spPr>
          <a:xfrm>
            <a:off x="1524000" y="3028949"/>
            <a:ext cx="6096000" cy="1200329"/>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limits being exceeded, or are users seeing errors?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5821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6" name="Rectangle: Rounded Corners 5">
            <a:extLst>
              <a:ext uri="{FF2B5EF4-FFF2-40B4-BE49-F238E27FC236}">
                <a16:creationId xmlns:a16="http://schemas.microsoft.com/office/drawing/2014/main" id="{48283BBF-8F36-ED52-F630-3406972D40DB}"/>
              </a:ext>
            </a:extLst>
          </p:cNvPr>
          <p:cNvSpPr/>
          <p:nvPr/>
        </p:nvSpPr>
        <p:spPr>
          <a:xfrm>
            <a:off x="3048000" y="29527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Business Misalignment</a:t>
            </a:r>
          </a:p>
        </p:txBody>
      </p:sp>
    </p:spTree>
    <p:extLst>
      <p:ext uri="{BB962C8B-B14F-4D97-AF65-F5344CB8AC3E}">
        <p14:creationId xmlns:p14="http://schemas.microsoft.com/office/powerpoint/2010/main" val="19265274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EE4D-6F63-A7FE-091A-A84D0C4ED534}"/>
              </a:ext>
            </a:extLst>
          </p:cNvPr>
          <p:cNvSpPr>
            <a:spLocks noGrp="1"/>
          </p:cNvSpPr>
          <p:nvPr>
            <p:ph type="title"/>
          </p:nvPr>
        </p:nvSpPr>
        <p:spPr/>
        <p:txBody>
          <a:bodyPr>
            <a:normAutofit fontScale="90000"/>
          </a:bodyPr>
          <a:lstStyle/>
          <a:p>
            <a:r>
              <a:rPr lang="en-US" dirty="0"/>
              <a:t>Opportunities to Identify Technical Debt</a:t>
            </a:r>
          </a:p>
        </p:txBody>
      </p:sp>
      <p:sp>
        <p:nvSpPr>
          <p:cNvPr id="3" name="Text Placeholder 2">
            <a:extLst>
              <a:ext uri="{FF2B5EF4-FFF2-40B4-BE49-F238E27FC236}">
                <a16:creationId xmlns:a16="http://schemas.microsoft.com/office/drawing/2014/main" id="{03629D7E-0DD8-1F6A-74E9-ADA99CB64CBA}"/>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14650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E334-88C7-27B9-F017-ABA853B4E182}"/>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4882E2B9-BD2B-060B-C8CB-8C11F5FBD076}"/>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78" b="7778"/>
          <a:stretch/>
        </p:blipFill>
        <p:spPr>
          <a:xfrm>
            <a:off x="1792288" y="459581"/>
            <a:ext cx="5486400" cy="3086100"/>
          </a:xfrm>
        </p:spPr>
      </p:pic>
      <p:sp>
        <p:nvSpPr>
          <p:cNvPr id="4" name="Text Placeholder 3">
            <a:extLst>
              <a:ext uri="{FF2B5EF4-FFF2-40B4-BE49-F238E27FC236}">
                <a16:creationId xmlns:a16="http://schemas.microsoft.com/office/drawing/2014/main" id="{ABCD195A-3486-A65E-56CA-E92819A9F507}"/>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37646102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Coding</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8647" y="695590"/>
            <a:ext cx="5104555" cy="3407833"/>
          </a:xfrm>
        </p:spPr>
      </p:pic>
    </p:spTree>
    <p:extLst>
      <p:ext uri="{BB962C8B-B14F-4D97-AF65-F5344CB8AC3E}">
        <p14:creationId xmlns:p14="http://schemas.microsoft.com/office/powerpoint/2010/main" val="4070635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563DC0-8408-05DC-2B2D-CB492FE4EE98}"/>
              </a:ext>
            </a:extLst>
          </p:cNvPr>
          <p:cNvSpPr txBox="1"/>
          <p:nvPr/>
        </p:nvSpPr>
        <p:spPr>
          <a:xfrm>
            <a:off x="1414725" y="0"/>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10" name="TextBox 9">
            <a:extLst>
              <a:ext uri="{FF2B5EF4-FFF2-40B4-BE49-F238E27FC236}">
                <a16:creationId xmlns:a16="http://schemas.microsoft.com/office/drawing/2014/main" id="{9BC2D737-0C6B-2B17-2DC0-426E8B407280}"/>
              </a:ext>
            </a:extLst>
          </p:cNvPr>
          <p:cNvSpPr txBox="1"/>
          <p:nvPr/>
        </p:nvSpPr>
        <p:spPr>
          <a:xfrm>
            <a:off x="1414725" y="778269"/>
            <a:ext cx="6314548" cy="923330"/>
          </a:xfrm>
          <a:prstGeom prst="rect">
            <a:avLst/>
          </a:prstGeom>
          <a:noFill/>
        </p:spPr>
        <p:txBody>
          <a:bodyPr wrap="square" rtlCol="0">
            <a:spAutoFit/>
          </a:bodyPr>
          <a:lstStyle/>
          <a:p>
            <a:r>
              <a:rPr lang="en-US" sz="2400" dirty="0"/>
              <a:t>Not only working software,</a:t>
            </a:r>
          </a:p>
          <a:p>
            <a:r>
              <a:rPr lang="en-US" sz="2400" dirty="0"/>
              <a:t>	but also </a:t>
            </a:r>
            <a:r>
              <a:rPr lang="en-US" sz="3000" b="1" dirty="0"/>
              <a:t>well-crafted software</a:t>
            </a:r>
            <a:endParaRPr lang="en-US" sz="3000" dirty="0"/>
          </a:p>
        </p:txBody>
      </p:sp>
      <p:sp>
        <p:nvSpPr>
          <p:cNvPr id="11" name="TextBox 10">
            <a:extLst>
              <a:ext uri="{FF2B5EF4-FFF2-40B4-BE49-F238E27FC236}">
                <a16:creationId xmlns:a16="http://schemas.microsoft.com/office/drawing/2014/main" id="{11B84AC2-B50E-5DDD-57C9-059C4D2510AC}"/>
              </a:ext>
            </a:extLst>
          </p:cNvPr>
          <p:cNvSpPr txBox="1"/>
          <p:nvPr/>
        </p:nvSpPr>
        <p:spPr>
          <a:xfrm>
            <a:off x="1414725" y="1733550"/>
            <a:ext cx="6314548" cy="923330"/>
          </a:xfrm>
          <a:prstGeom prst="rect">
            <a:avLst/>
          </a:prstGeom>
          <a:noFill/>
        </p:spPr>
        <p:txBody>
          <a:bodyPr wrap="square" rtlCol="0">
            <a:spAutoFit/>
          </a:bodyPr>
          <a:lstStyle/>
          <a:p>
            <a:r>
              <a:rPr lang="en-US" sz="2400" dirty="0"/>
              <a:t>Not only responding to change,</a:t>
            </a:r>
          </a:p>
          <a:p>
            <a:r>
              <a:rPr lang="en-US" sz="2400" dirty="0"/>
              <a:t>	but also </a:t>
            </a:r>
            <a:r>
              <a:rPr lang="en-US" sz="3000" b="1" dirty="0"/>
              <a:t>steadily adding value</a:t>
            </a:r>
            <a:endParaRPr lang="en-US" sz="3000" dirty="0"/>
          </a:p>
        </p:txBody>
      </p:sp>
      <p:sp>
        <p:nvSpPr>
          <p:cNvPr id="12" name="TextBox 11">
            <a:extLst>
              <a:ext uri="{FF2B5EF4-FFF2-40B4-BE49-F238E27FC236}">
                <a16:creationId xmlns:a16="http://schemas.microsoft.com/office/drawing/2014/main" id="{AB657648-B1D1-A9C0-2ED1-D9642959505A}"/>
              </a:ext>
            </a:extLst>
          </p:cNvPr>
          <p:cNvSpPr txBox="1"/>
          <p:nvPr/>
        </p:nvSpPr>
        <p:spPr>
          <a:xfrm>
            <a:off x="1414724" y="2763620"/>
            <a:ext cx="6814875" cy="923330"/>
          </a:xfrm>
          <a:prstGeom prst="rect">
            <a:avLst/>
          </a:prstGeom>
          <a:noFill/>
        </p:spPr>
        <p:txBody>
          <a:bodyPr wrap="square" rtlCol="0">
            <a:spAutoFit/>
          </a:bodyPr>
          <a:lstStyle/>
          <a:p>
            <a:r>
              <a:rPr lang="en-US" sz="2400" dirty="0"/>
              <a:t>Not only individuals and interactions,</a:t>
            </a:r>
          </a:p>
          <a:p>
            <a:r>
              <a:rPr lang="en-US" sz="2400" dirty="0"/>
              <a:t>	but also </a:t>
            </a:r>
            <a:r>
              <a:rPr lang="en-US" sz="3000" b="1" dirty="0"/>
              <a:t>a community of professionals</a:t>
            </a:r>
            <a:endParaRPr lang="en-US" sz="3000" dirty="0"/>
          </a:p>
        </p:txBody>
      </p:sp>
      <p:sp>
        <p:nvSpPr>
          <p:cNvPr id="13" name="TextBox 12">
            <a:extLst>
              <a:ext uri="{FF2B5EF4-FFF2-40B4-BE49-F238E27FC236}">
                <a16:creationId xmlns:a16="http://schemas.microsoft.com/office/drawing/2014/main" id="{A5C50D55-BD9B-1D56-A38D-8408DC995638}"/>
              </a:ext>
            </a:extLst>
          </p:cNvPr>
          <p:cNvSpPr txBox="1"/>
          <p:nvPr/>
        </p:nvSpPr>
        <p:spPr>
          <a:xfrm>
            <a:off x="1414725" y="3793690"/>
            <a:ext cx="6314548" cy="923330"/>
          </a:xfrm>
          <a:prstGeom prst="rect">
            <a:avLst/>
          </a:prstGeom>
          <a:noFill/>
        </p:spPr>
        <p:txBody>
          <a:bodyPr wrap="square" rtlCol="0">
            <a:spAutoFit/>
          </a:bodyPr>
          <a:lstStyle/>
          <a:p>
            <a:r>
              <a:rPr lang="en-US" sz="2400" dirty="0"/>
              <a:t>Not only customer collaboration,</a:t>
            </a:r>
          </a:p>
          <a:p>
            <a:r>
              <a:rPr lang="en-US" sz="2400" dirty="0"/>
              <a:t>	but also </a:t>
            </a:r>
            <a:r>
              <a:rPr lang="en-US" sz="3000" b="1" dirty="0"/>
              <a:t>productive partnerships</a:t>
            </a:r>
            <a:endParaRPr lang="en-US" sz="3000" dirty="0"/>
          </a:p>
        </p:txBody>
      </p:sp>
    </p:spTree>
    <p:extLst>
      <p:ext uri="{BB962C8B-B14F-4D97-AF65-F5344CB8AC3E}">
        <p14:creationId xmlns:p14="http://schemas.microsoft.com/office/powerpoint/2010/main" val="58397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10"/>
                                        </p:tgtEl>
                                        <p:attrNameLst>
                                          <p:attrName>style.color</p:attrName>
                                        </p:attrNameLst>
                                      </p:cBhvr>
                                      <p:to>
                                        <p:clrVal>
                                          <a:srgbClr val="EAEAEA"/>
                                        </p:clrVal>
                                      </p:to>
                                    </p:set>
                                  </p:childTnLst>
                                </p:cTn>
                              </p:par>
                              <p:par>
                                <p:cTn id="7" presetID="3" presetClass="emph" presetSubtype="1" grpId="0" nodeType="withEffect">
                                  <p:stCondLst>
                                    <p:cond delay="0"/>
                                  </p:stCondLst>
                                  <p:childTnLst>
                                    <p:set>
                                      <p:cBhvr override="childStyle">
                                        <p:cTn id="8" dur="indefinite"/>
                                        <p:tgtEl>
                                          <p:spTgt spid="12"/>
                                        </p:tgtEl>
                                        <p:attrNameLst>
                                          <p:attrName>style.color</p:attrName>
                                        </p:attrNameLst>
                                      </p:cBhvr>
                                      <p:to>
                                        <p:clrVal>
                                          <a:srgbClr val="EAEAEA"/>
                                        </p:clrVal>
                                      </p:to>
                                    </p:set>
                                  </p:childTnLst>
                                </p:cTn>
                              </p:par>
                              <p:par>
                                <p:cTn id="9" presetID="3" presetClass="emph" presetSubtype="1" grpId="0" nodeType="withEffect">
                                  <p:stCondLst>
                                    <p:cond delay="0"/>
                                  </p:stCondLst>
                                  <p:childTnLst>
                                    <p:set>
                                      <p:cBhvr override="childStyle">
                                        <p:cTn id="10" dur="indefinite"/>
                                        <p:tgtEl>
                                          <p:spTgt spid="13"/>
                                        </p:tgtEl>
                                        <p:attrNameLst>
                                          <p:attrName>style.color</p:attrName>
                                        </p:attrNameLst>
                                      </p:cBhvr>
                                      <p:to>
                                        <p:clrVal>
                                          <a:srgbClr val="EAEAEA"/>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Code Reviews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pic>
        <p:nvPicPr>
          <p:cNvPr id="6" name="Content Placeholder 5" descr="Two people looking at a computer screen&#10;&#10;Description automatically generated with low confidence">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695590"/>
            <a:ext cx="5111750" cy="3407833"/>
          </a:xfrm>
        </p:spPr>
      </p:pic>
    </p:spTree>
    <p:extLst>
      <p:ext uri="{BB962C8B-B14F-4D97-AF65-F5344CB8AC3E}">
        <p14:creationId xmlns:p14="http://schemas.microsoft.com/office/powerpoint/2010/main" val="28779131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8647" y="695590"/>
            <a:ext cx="5104555"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Code Analysis Tools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84407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695590"/>
            <a:ext cx="5111750"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Pull Requests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319890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7825" y="695590"/>
            <a:ext cx="5106199"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Stand Up</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2587335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695590"/>
            <a:ext cx="5111749"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Sprint Review</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21896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702476"/>
            <a:ext cx="5111749" cy="3394061"/>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Often hidden in plain sight</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8976175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24CE-8457-6A0A-9AD0-C24A683D04F5}"/>
              </a:ext>
            </a:extLst>
          </p:cNvPr>
          <p:cNvSpPr>
            <a:spLocks noGrp="1"/>
          </p:cNvSpPr>
          <p:nvPr>
            <p:ph type="title"/>
          </p:nvPr>
        </p:nvSpPr>
        <p:spPr/>
        <p:txBody>
          <a:bodyPr/>
          <a:lstStyle/>
          <a:p>
            <a:r>
              <a:rPr lang="en-US" dirty="0"/>
              <a:t>Recoding Technical Debt</a:t>
            </a:r>
          </a:p>
        </p:txBody>
      </p:sp>
      <p:sp>
        <p:nvSpPr>
          <p:cNvPr id="3" name="Text Placeholder 2">
            <a:extLst>
              <a:ext uri="{FF2B5EF4-FFF2-40B4-BE49-F238E27FC236}">
                <a16:creationId xmlns:a16="http://schemas.microsoft.com/office/drawing/2014/main" id="{B4DBD8FF-E73A-FDB3-FFC0-E0E53817F126}"/>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183893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533F-8810-F260-C102-48222DAE7557}"/>
              </a:ext>
            </a:extLst>
          </p:cNvPr>
          <p:cNvSpPr>
            <a:spLocks noGrp="1"/>
          </p:cNvSpPr>
          <p:nvPr>
            <p:ph type="title"/>
          </p:nvPr>
        </p:nvSpPr>
        <p:spPr>
          <a:xfrm>
            <a:off x="457200" y="206375"/>
            <a:ext cx="8229600" cy="857250"/>
          </a:xfrm>
        </p:spPr>
        <p:txBody>
          <a:bodyPr anchor="ctr">
            <a:normAutofit/>
          </a:bodyPr>
          <a:lstStyle/>
          <a:p>
            <a:r>
              <a:rPr lang="en-US" dirty="0"/>
              <a:t>Recoding Technical Debt</a:t>
            </a:r>
          </a:p>
        </p:txBody>
      </p:sp>
      <p:pic>
        <p:nvPicPr>
          <p:cNvPr id="6" name="Content Placeholder 5" descr="A person sitting at a desk with a computer and a book&#10;&#10;Description automatically generated with low confidence">
            <a:extLst>
              <a:ext uri="{FF2B5EF4-FFF2-40B4-BE49-F238E27FC236}">
                <a16:creationId xmlns:a16="http://schemas.microsoft.com/office/drawing/2014/main" id="{319E7C88-9E99-56E3-C92B-9744B498FEC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4208" r="5769" b="-3"/>
          <a:stretch/>
        </p:blipFill>
        <p:spPr>
          <a:xfrm>
            <a:off x="457200" y="1200150"/>
            <a:ext cx="4038600" cy="3394075"/>
          </a:xfrm>
          <a:noFill/>
        </p:spPr>
      </p:pic>
      <p:sp>
        <p:nvSpPr>
          <p:cNvPr id="11" name="Content Placeholder 3">
            <a:extLst>
              <a:ext uri="{FF2B5EF4-FFF2-40B4-BE49-F238E27FC236}">
                <a16:creationId xmlns:a16="http://schemas.microsoft.com/office/drawing/2014/main" id="{7F78B56E-E88F-E6B7-A6B1-9F5D8C56DA88}"/>
              </a:ext>
            </a:extLst>
          </p:cNvPr>
          <p:cNvSpPr>
            <a:spLocks noGrp="1"/>
          </p:cNvSpPr>
          <p:nvPr>
            <p:ph sz="half" idx="2"/>
          </p:nvPr>
        </p:nvSpPr>
        <p:spPr>
          <a:xfrm>
            <a:off x="4648200" y="1200150"/>
            <a:ext cx="4038600" cy="3394075"/>
          </a:xfrm>
        </p:spPr>
        <p:txBody>
          <a:bodyPr/>
          <a:lstStyle/>
          <a:p>
            <a:r>
              <a:rPr lang="en-US" dirty="0"/>
              <a:t>User Story</a:t>
            </a:r>
          </a:p>
          <a:p>
            <a:r>
              <a:rPr lang="en-US" dirty="0"/>
              <a:t>Product Backlog Item</a:t>
            </a:r>
          </a:p>
          <a:p>
            <a:r>
              <a:rPr lang="en-US" dirty="0"/>
              <a:t>Requirement</a:t>
            </a:r>
          </a:p>
          <a:p>
            <a:r>
              <a:rPr lang="en-US" dirty="0"/>
              <a:t>Issue</a:t>
            </a:r>
          </a:p>
        </p:txBody>
      </p:sp>
    </p:spTree>
    <p:extLst>
      <p:ext uri="{BB962C8B-B14F-4D97-AF65-F5344CB8AC3E}">
        <p14:creationId xmlns:p14="http://schemas.microsoft.com/office/powerpoint/2010/main" val="8673327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4420</Words>
  <Application>Microsoft Office PowerPoint</Application>
  <PresentationFormat>On-screen Show (16:9)</PresentationFormat>
  <Paragraphs>710</Paragraphs>
  <Slides>129</Slides>
  <Notes>85</Notes>
  <HiddenSlides>0</HiddenSlides>
  <MMClips>1</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129</vt:i4>
      </vt:variant>
    </vt:vector>
  </HeadingPairs>
  <TitlesOfParts>
    <vt:vector size="138" baseType="lpstr">
      <vt:lpstr>Arial</vt:lpstr>
      <vt:lpstr>Calibri</vt:lpstr>
      <vt:lpstr>Edwardian Script ITC</vt:lpstr>
      <vt:lpstr>Times New Roman</vt:lpstr>
      <vt:lpstr>Custom Design</vt:lpstr>
      <vt:lpstr>Visual Studio Live! Las Vegas 2017</vt:lpstr>
      <vt:lpstr>1_Custom Design</vt:lpstr>
      <vt:lpstr>Visual Studio Live! Las Vegas 2018</vt:lpstr>
      <vt:lpstr>Visual Studio Live! Austin 2018</vt:lpstr>
      <vt:lpstr>PowerPoint Presentation</vt:lpstr>
      <vt:lpstr>Who is Chad Green</vt:lpstr>
      <vt:lpstr>Agenda</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a test suite</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Types of Technical Debt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Opportunities to Identify Technical Debt</vt:lpstr>
      <vt:lpstr>Coding</vt:lpstr>
      <vt:lpstr>PowerPoint Presentation</vt:lpstr>
      <vt:lpstr>Code Reviews</vt:lpstr>
      <vt:lpstr>Code Analysis Tools</vt:lpstr>
      <vt:lpstr>Pull Requests</vt:lpstr>
      <vt:lpstr>Stand Up</vt:lpstr>
      <vt:lpstr>Sprint Review</vt:lpstr>
      <vt:lpstr>Often hidden in plain sight</vt:lpstr>
      <vt:lpstr>Recoding Technical Debt</vt:lpstr>
      <vt:lpstr>Recoding Technical Debt</vt:lpstr>
      <vt:lpstr>Recoding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2023-02-18T02:42:08Z</dcterms:modified>
</cp:coreProperties>
</file>